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7BFB8-08F0-47AF-A4C3-BBE84B5B0AE5}" type="datetimeFigureOut">
              <a:rPr lang="nl-NL" smtClean="0"/>
              <a:pPr/>
              <a:t>15-12-2014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6FEB5-2F9C-4597-A08A-94EEF75235F4}"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77C73-C38B-427A-84F3-23161A9C90BB}" type="slidenum">
              <a:rPr lang="nl-NL"/>
              <a:pPr/>
              <a:t>19</a:t>
            </a:fld>
            <a:endParaRPr 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0ED739-B45B-4052-A0B0-19767F7215D1}" type="datetimeFigureOut">
              <a:rPr lang="nl-NL" smtClean="0"/>
              <a:pPr/>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9898E2-F141-4502-B6C6-A1F55DA2E31D}"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ED739-B45B-4052-A0B0-19767F7215D1}" type="datetimeFigureOut">
              <a:rPr lang="nl-NL" smtClean="0"/>
              <a:pPr/>
              <a:t>15-12-2014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898E2-F141-4502-B6C6-A1F55DA2E31D}"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10voorbiologie.nl/index.php?cat=9&amp;id=1361&amp;par=1376&amp;sub=137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oplek.org/animaties/celtotaal/evolutiecelx.html" TargetMode="External"/><Relationship Id="rId2" Type="http://schemas.openxmlformats.org/officeDocument/2006/relationships/hyperlink" Target="http://www.bioplek.org/animaties/celtotaal/evolutiecel.htm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a:xfrm>
            <a:off x="457200" y="274638"/>
            <a:ext cx="8229600" cy="777875"/>
          </a:xfrm>
        </p:spPr>
        <p:txBody>
          <a:bodyPr>
            <a:normAutofit fontScale="90000"/>
          </a:bodyPr>
          <a:lstStyle/>
          <a:p>
            <a:r>
              <a:rPr lang="nl-NL" sz="3200" b="1" dirty="0" smtClean="0"/>
              <a:t>B. Stof 5 De celorganellen</a:t>
            </a:r>
            <a:br>
              <a:rPr lang="nl-NL" sz="3200" b="1" dirty="0" smtClean="0"/>
            </a:br>
            <a:r>
              <a:rPr lang="nl-NL" sz="3200" b="1" dirty="0" smtClean="0"/>
              <a:t>Plantencellen en hun organellen  1</a:t>
            </a:r>
            <a:endParaRPr lang="nl-NL" sz="3200" dirty="0" smtClean="0"/>
          </a:p>
        </p:txBody>
      </p:sp>
      <p:sp>
        <p:nvSpPr>
          <p:cNvPr id="62467" name="Tijdelijke aanduiding voor inhoud 2"/>
          <p:cNvSpPr>
            <a:spLocks noGrp="1"/>
          </p:cNvSpPr>
          <p:nvPr>
            <p:ph idx="1"/>
          </p:nvPr>
        </p:nvSpPr>
        <p:spPr>
          <a:xfrm>
            <a:off x="457200" y="1052513"/>
            <a:ext cx="8229600" cy="5472112"/>
          </a:xfrm>
        </p:spPr>
        <p:txBody>
          <a:bodyPr/>
          <a:lstStyle/>
          <a:p>
            <a:r>
              <a:rPr lang="nl-NL" sz="2000" i="1" smtClean="0"/>
              <a:t>Plantencel met grote centrale vacuole en enkele chloroplasten</a:t>
            </a:r>
            <a:endParaRPr lang="nl-NL" sz="2000" smtClean="0"/>
          </a:p>
          <a:p>
            <a:endParaRPr lang="nl-NL" sz="2000" smtClean="0"/>
          </a:p>
        </p:txBody>
      </p:sp>
      <p:pic>
        <p:nvPicPr>
          <p:cNvPr id="62468" name="Afbeelding 3" descr="plantencel en vacuole.jpg"/>
          <p:cNvPicPr>
            <a:picLocks noChangeAspect="1"/>
          </p:cNvPicPr>
          <p:nvPr/>
        </p:nvPicPr>
        <p:blipFill>
          <a:blip r:embed="rId2" cstate="print"/>
          <a:srcRect/>
          <a:stretch>
            <a:fillRect/>
          </a:stretch>
        </p:blipFill>
        <p:spPr bwMode="auto">
          <a:xfrm>
            <a:off x="1476375" y="2028825"/>
            <a:ext cx="6299200" cy="4248150"/>
          </a:xfrm>
          <a:prstGeom prst="rect">
            <a:avLst/>
          </a:prstGeom>
          <a:noFill/>
          <a:ln w="9525">
            <a:noFill/>
            <a:miter lim="800000"/>
            <a:headEnd/>
            <a:tailEnd/>
          </a:ln>
        </p:spPr>
      </p:pic>
      <p:sp>
        <p:nvSpPr>
          <p:cNvPr id="62469" name="Tijdelijke aanduiding voor dianummer 5"/>
          <p:cNvSpPr>
            <a:spLocks noGrp="1"/>
          </p:cNvSpPr>
          <p:nvPr>
            <p:ph type="sldNum" sz="quarter" idx="12"/>
          </p:nvPr>
        </p:nvSpPr>
        <p:spPr>
          <a:noFill/>
        </p:spPr>
        <p:txBody>
          <a:bodyPr/>
          <a:lstStyle/>
          <a:p>
            <a:fld id="{AB3B509E-E450-413F-B30E-9EA2513F7FA6}" type="slidenum">
              <a:rPr lang="nl-NL" smtClean="0"/>
              <a:pPr/>
              <a:t>1</a:t>
            </a:fld>
            <a:endParaRPr lang="nl-NL"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778098"/>
          </a:xfrm>
        </p:spPr>
        <p:txBody>
          <a:bodyPr>
            <a:normAutofit/>
          </a:bodyPr>
          <a:lstStyle/>
          <a:p>
            <a:pPr eaLnBrk="1" hangingPunct="1"/>
            <a:r>
              <a:rPr lang="en-US" sz="3200" b="1" dirty="0" smtClean="0"/>
              <a:t>RIBOSOMEN</a:t>
            </a:r>
            <a:endParaRPr lang="nl-NL" sz="3200" b="1" dirty="0" smtClean="0"/>
          </a:p>
        </p:txBody>
      </p:sp>
      <p:sp>
        <p:nvSpPr>
          <p:cNvPr id="73731" name="Rectangle 3"/>
          <p:cNvSpPr>
            <a:spLocks noGrp="1" noChangeArrowheads="1"/>
          </p:cNvSpPr>
          <p:nvPr>
            <p:ph type="body" idx="1"/>
          </p:nvPr>
        </p:nvSpPr>
        <p:spPr/>
        <p:txBody>
          <a:bodyPr/>
          <a:lstStyle/>
          <a:p>
            <a:pPr eaLnBrk="1" hangingPunct="1"/>
            <a:endParaRPr lang="nl-NL" dirty="0" smtClean="0"/>
          </a:p>
        </p:txBody>
      </p:sp>
      <p:pic>
        <p:nvPicPr>
          <p:cNvPr id="73732" name="Picture 4" descr="RIBOSOMEN1"/>
          <p:cNvPicPr>
            <a:picLocks noChangeAspect="1" noChangeArrowheads="1"/>
          </p:cNvPicPr>
          <p:nvPr/>
        </p:nvPicPr>
        <p:blipFill>
          <a:blip r:embed="rId2" cstate="print"/>
          <a:srcRect/>
          <a:stretch>
            <a:fillRect/>
          </a:stretch>
        </p:blipFill>
        <p:spPr bwMode="auto">
          <a:xfrm>
            <a:off x="468313" y="1268413"/>
            <a:ext cx="3167062" cy="2665412"/>
          </a:xfrm>
          <a:prstGeom prst="rect">
            <a:avLst/>
          </a:prstGeom>
          <a:noFill/>
          <a:ln w="9525">
            <a:noFill/>
            <a:miter lim="800000"/>
            <a:headEnd/>
            <a:tailEnd/>
          </a:ln>
        </p:spPr>
      </p:pic>
      <p:pic>
        <p:nvPicPr>
          <p:cNvPr id="73733" name="Picture 5" descr="RIBOSOMEN2"/>
          <p:cNvPicPr>
            <a:picLocks noChangeAspect="1" noChangeArrowheads="1"/>
          </p:cNvPicPr>
          <p:nvPr/>
        </p:nvPicPr>
        <p:blipFill>
          <a:blip r:embed="rId3" cstate="print"/>
          <a:srcRect/>
          <a:stretch>
            <a:fillRect/>
          </a:stretch>
        </p:blipFill>
        <p:spPr bwMode="auto">
          <a:xfrm>
            <a:off x="3995738" y="1268413"/>
            <a:ext cx="4286250" cy="2376487"/>
          </a:xfrm>
          <a:prstGeom prst="rect">
            <a:avLst/>
          </a:prstGeom>
          <a:noFill/>
          <a:ln w="9525">
            <a:noFill/>
            <a:miter lim="800000"/>
            <a:headEnd/>
            <a:tailEnd/>
          </a:ln>
        </p:spPr>
      </p:pic>
      <p:pic>
        <p:nvPicPr>
          <p:cNvPr id="73734" name="Picture 6" descr="RIBOSOMEN3"/>
          <p:cNvPicPr>
            <a:picLocks noChangeAspect="1" noChangeArrowheads="1"/>
          </p:cNvPicPr>
          <p:nvPr/>
        </p:nvPicPr>
        <p:blipFill>
          <a:blip r:embed="rId4" cstate="print"/>
          <a:srcRect/>
          <a:stretch>
            <a:fillRect/>
          </a:stretch>
        </p:blipFill>
        <p:spPr bwMode="auto">
          <a:xfrm>
            <a:off x="468313" y="4046538"/>
            <a:ext cx="3743325" cy="2406650"/>
          </a:xfrm>
          <a:prstGeom prst="rect">
            <a:avLst/>
          </a:prstGeom>
          <a:noFill/>
          <a:ln w="9525">
            <a:noFill/>
            <a:miter lim="800000"/>
            <a:headEnd/>
            <a:tailEnd/>
          </a:ln>
        </p:spPr>
      </p:pic>
      <p:pic>
        <p:nvPicPr>
          <p:cNvPr id="73735" name="Picture 7" descr="RIBOSOMEN4"/>
          <p:cNvPicPr>
            <a:picLocks noChangeAspect="1" noChangeArrowheads="1"/>
          </p:cNvPicPr>
          <p:nvPr/>
        </p:nvPicPr>
        <p:blipFill>
          <a:blip r:embed="rId5" cstate="print"/>
          <a:srcRect/>
          <a:stretch>
            <a:fillRect/>
          </a:stretch>
        </p:blipFill>
        <p:spPr bwMode="auto">
          <a:xfrm>
            <a:off x="4932363" y="3716338"/>
            <a:ext cx="3384550" cy="2520950"/>
          </a:xfrm>
          <a:prstGeom prst="rect">
            <a:avLst/>
          </a:prstGeom>
          <a:noFill/>
          <a:ln w="9525">
            <a:noFill/>
            <a:miter lim="800000"/>
            <a:headEnd/>
            <a:tailEnd/>
          </a:ln>
        </p:spPr>
      </p:pic>
      <p:sp>
        <p:nvSpPr>
          <p:cNvPr id="73736" name="Tijdelijke aanduiding voor dianummer 8"/>
          <p:cNvSpPr>
            <a:spLocks noGrp="1"/>
          </p:cNvSpPr>
          <p:nvPr>
            <p:ph type="sldNum" sz="quarter" idx="12"/>
          </p:nvPr>
        </p:nvSpPr>
        <p:spPr>
          <a:noFill/>
        </p:spPr>
        <p:txBody>
          <a:bodyPr/>
          <a:lstStyle/>
          <a:p>
            <a:fld id="{58913323-4301-4E19-84D0-BDC20BCBD0E8}" type="slidenum">
              <a:rPr lang="nl-NL" smtClean="0"/>
              <a:pPr/>
              <a:t>10</a:t>
            </a:fld>
            <a:endParaRPr lang="nl-NL"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457200" y="274638"/>
            <a:ext cx="8229600" cy="778098"/>
          </a:xfrm>
        </p:spPr>
        <p:txBody>
          <a:bodyPr/>
          <a:lstStyle/>
          <a:p>
            <a:r>
              <a:rPr lang="nl-NL" sz="3200" b="1" dirty="0" err="1" smtClean="0"/>
              <a:t>Mitochondrium</a:t>
            </a:r>
            <a:r>
              <a:rPr lang="nl-NL" sz="3200" b="1" dirty="0" smtClean="0"/>
              <a:t>, </a:t>
            </a:r>
            <a:r>
              <a:rPr lang="nl-NL" sz="3200" b="1" dirty="0" err="1" smtClean="0"/>
              <a:t>golgi-systeem</a:t>
            </a:r>
            <a:r>
              <a:rPr lang="nl-NL" sz="3200" b="1" dirty="0" smtClean="0"/>
              <a:t> en </a:t>
            </a:r>
            <a:r>
              <a:rPr lang="nl-NL" sz="3200" b="1" dirty="0" err="1" smtClean="0"/>
              <a:t>lysosoom</a:t>
            </a:r>
            <a:r>
              <a:rPr lang="nl-NL" sz="3200" b="1" dirty="0" smtClean="0"/>
              <a:t>  1</a:t>
            </a:r>
            <a:endParaRPr lang="nl-NL" sz="3200" dirty="0" smtClean="0"/>
          </a:p>
        </p:txBody>
      </p:sp>
      <p:sp>
        <p:nvSpPr>
          <p:cNvPr id="74755" name="Tijdelijke aanduiding voor inhoud 2"/>
          <p:cNvSpPr>
            <a:spLocks noGrp="1"/>
          </p:cNvSpPr>
          <p:nvPr>
            <p:ph idx="1"/>
          </p:nvPr>
        </p:nvSpPr>
        <p:spPr>
          <a:xfrm>
            <a:off x="457200" y="1600200"/>
            <a:ext cx="8229600" cy="4997450"/>
          </a:xfrm>
        </p:spPr>
        <p:txBody>
          <a:bodyPr/>
          <a:lstStyle/>
          <a:p>
            <a:r>
              <a:rPr lang="nl-NL" sz="2400" smtClean="0"/>
              <a:t>Mitochondrium</a:t>
            </a:r>
            <a:br>
              <a:rPr lang="nl-NL" sz="2400" smtClean="0"/>
            </a:br>
            <a:r>
              <a:rPr lang="nl-NL" sz="2400" smtClean="0"/>
              <a:t>Verspreid in het cytoplasma liggen </a:t>
            </a:r>
            <a:r>
              <a:rPr lang="nl-NL" sz="2400" b="1" smtClean="0"/>
              <a:t>mitochondriën</a:t>
            </a:r>
            <a:r>
              <a:rPr lang="nl-NL" sz="2400" smtClean="0"/>
              <a:t> (enkelvoud = mitochondrium). Ze zijn omgeven door een gladde buitenmembraan. Binnenin ligt een sterk geplooide binnenmembraan. Op de binnenmembraan liggen bijzonder veel enzymen die samen zorgen voor de </a:t>
            </a:r>
            <a:r>
              <a:rPr lang="nl-NL" sz="2400" b="1" smtClean="0">
                <a:hlinkClick r:id="rId2"/>
              </a:rPr>
              <a:t>aerobe dissimilatie</a:t>
            </a:r>
            <a:r>
              <a:rPr lang="nl-NL" sz="2400" b="1" smtClean="0"/>
              <a:t> </a:t>
            </a:r>
            <a:r>
              <a:rPr lang="nl-NL" sz="2400" smtClean="0"/>
              <a:t>(verbranding) in de cel. Hierbij wordt glucose afgebroken. </a:t>
            </a:r>
          </a:p>
          <a:p>
            <a:r>
              <a:rPr lang="nl-NL" sz="2400" smtClean="0"/>
              <a:t>De energie die daarbij vrijkomt, is beschikbaar voor de cel. Men noemt de mitochondriën daarom wel de energieleveranciers van de cel</a:t>
            </a:r>
          </a:p>
        </p:txBody>
      </p:sp>
      <p:pic>
        <p:nvPicPr>
          <p:cNvPr id="4" name="Afbeelding 3" descr="mitochondrium.jpg"/>
          <p:cNvPicPr>
            <a:picLocks noChangeAspect="1"/>
          </p:cNvPicPr>
          <p:nvPr/>
        </p:nvPicPr>
        <p:blipFill>
          <a:blip r:embed="rId3" cstate="print"/>
          <a:srcRect/>
          <a:stretch>
            <a:fillRect/>
          </a:stretch>
        </p:blipFill>
        <p:spPr bwMode="auto">
          <a:xfrm>
            <a:off x="625475" y="1989138"/>
            <a:ext cx="7872413" cy="3743325"/>
          </a:xfrm>
          <a:prstGeom prst="rect">
            <a:avLst/>
          </a:prstGeom>
          <a:noFill/>
          <a:ln w="9525">
            <a:noFill/>
            <a:miter lim="800000"/>
            <a:headEnd/>
            <a:tailEnd/>
          </a:ln>
        </p:spPr>
      </p:pic>
      <p:sp>
        <p:nvSpPr>
          <p:cNvPr id="74757" name="Tijdelijke aanduiding voor dianummer 5"/>
          <p:cNvSpPr>
            <a:spLocks noGrp="1"/>
          </p:cNvSpPr>
          <p:nvPr>
            <p:ph type="sldNum" sz="quarter" idx="12"/>
          </p:nvPr>
        </p:nvSpPr>
        <p:spPr>
          <a:noFill/>
        </p:spPr>
        <p:txBody>
          <a:bodyPr/>
          <a:lstStyle/>
          <a:p>
            <a:fld id="{CBD32C23-3689-4C50-A72F-F6A31B81B35C}" type="slidenum">
              <a:rPr lang="nl-NL" smtClean="0"/>
              <a:pPr/>
              <a:t>11</a:t>
            </a:fld>
            <a:endParaRPr lang="nl-NL"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778098"/>
          </a:xfrm>
        </p:spPr>
        <p:txBody>
          <a:bodyPr>
            <a:normAutofit/>
          </a:bodyPr>
          <a:lstStyle/>
          <a:p>
            <a:pPr eaLnBrk="1" hangingPunct="1"/>
            <a:r>
              <a:rPr lang="en-US" sz="3200" b="1" dirty="0" smtClean="0"/>
              <a:t>SUBMICROSCOPISCH</a:t>
            </a:r>
            <a:endParaRPr lang="nl-NL" sz="3200" b="1" dirty="0" smtClean="0"/>
          </a:p>
        </p:txBody>
      </p:sp>
      <p:sp>
        <p:nvSpPr>
          <p:cNvPr id="75779" name="Rectangle 3"/>
          <p:cNvSpPr>
            <a:spLocks noGrp="1" noChangeArrowheads="1"/>
          </p:cNvSpPr>
          <p:nvPr>
            <p:ph type="body" idx="1"/>
          </p:nvPr>
        </p:nvSpPr>
        <p:spPr>
          <a:xfrm>
            <a:off x="457200" y="1196752"/>
            <a:ext cx="8229600" cy="5400600"/>
          </a:xfrm>
        </p:spPr>
        <p:txBody>
          <a:bodyPr/>
          <a:lstStyle/>
          <a:p>
            <a:pPr eaLnBrk="1" hangingPunct="1"/>
            <a:endParaRPr lang="nl-NL" dirty="0" smtClean="0"/>
          </a:p>
        </p:txBody>
      </p:sp>
      <p:pic>
        <p:nvPicPr>
          <p:cNvPr id="75780" name="Picture 4" descr="mitochondrium1"/>
          <p:cNvPicPr>
            <a:picLocks noChangeAspect="1" noChangeArrowheads="1"/>
          </p:cNvPicPr>
          <p:nvPr/>
        </p:nvPicPr>
        <p:blipFill>
          <a:blip r:embed="rId2" cstate="print"/>
          <a:srcRect/>
          <a:stretch>
            <a:fillRect/>
          </a:stretch>
        </p:blipFill>
        <p:spPr bwMode="auto">
          <a:xfrm>
            <a:off x="539750" y="1341438"/>
            <a:ext cx="2952750" cy="2592387"/>
          </a:xfrm>
          <a:prstGeom prst="rect">
            <a:avLst/>
          </a:prstGeom>
          <a:noFill/>
          <a:ln w="9525">
            <a:noFill/>
            <a:miter lim="800000"/>
            <a:headEnd/>
            <a:tailEnd/>
          </a:ln>
        </p:spPr>
      </p:pic>
      <p:pic>
        <p:nvPicPr>
          <p:cNvPr id="75781" name="Picture 5" descr="mitochondrium2"/>
          <p:cNvPicPr>
            <a:picLocks noChangeAspect="1" noChangeArrowheads="1"/>
          </p:cNvPicPr>
          <p:nvPr/>
        </p:nvPicPr>
        <p:blipFill>
          <a:blip r:embed="rId3" cstate="print"/>
          <a:srcRect/>
          <a:stretch>
            <a:fillRect/>
          </a:stretch>
        </p:blipFill>
        <p:spPr bwMode="auto">
          <a:xfrm>
            <a:off x="4284663" y="1412875"/>
            <a:ext cx="3671887" cy="2879725"/>
          </a:xfrm>
          <a:prstGeom prst="rect">
            <a:avLst/>
          </a:prstGeom>
          <a:noFill/>
          <a:ln w="9525">
            <a:noFill/>
            <a:miter lim="800000"/>
            <a:headEnd/>
            <a:tailEnd/>
          </a:ln>
        </p:spPr>
      </p:pic>
      <p:pic>
        <p:nvPicPr>
          <p:cNvPr id="75782" name="Picture 6" descr="mitochondrium4"/>
          <p:cNvPicPr>
            <a:picLocks noChangeAspect="1" noChangeArrowheads="1"/>
          </p:cNvPicPr>
          <p:nvPr/>
        </p:nvPicPr>
        <p:blipFill>
          <a:blip r:embed="rId4" cstate="print"/>
          <a:srcRect/>
          <a:stretch>
            <a:fillRect/>
          </a:stretch>
        </p:blipFill>
        <p:spPr bwMode="auto">
          <a:xfrm>
            <a:off x="2555875" y="4292600"/>
            <a:ext cx="4248150" cy="2016125"/>
          </a:xfrm>
          <a:prstGeom prst="rect">
            <a:avLst/>
          </a:prstGeom>
          <a:noFill/>
          <a:ln w="9525">
            <a:noFill/>
            <a:miter lim="800000"/>
            <a:headEnd/>
            <a:tailEnd/>
          </a:ln>
        </p:spPr>
      </p:pic>
      <p:sp>
        <p:nvSpPr>
          <p:cNvPr id="75783" name="Tijdelijke aanduiding voor dianummer 7"/>
          <p:cNvSpPr>
            <a:spLocks noGrp="1"/>
          </p:cNvSpPr>
          <p:nvPr>
            <p:ph type="sldNum" sz="quarter" idx="12"/>
          </p:nvPr>
        </p:nvSpPr>
        <p:spPr>
          <a:noFill/>
        </p:spPr>
        <p:txBody>
          <a:bodyPr/>
          <a:lstStyle/>
          <a:p>
            <a:fld id="{42E9BCCF-BC9B-4524-87E0-C42566B2E8E8}" type="slidenum">
              <a:rPr lang="nl-NL" smtClean="0"/>
              <a:pPr/>
              <a:t>12</a:t>
            </a:fld>
            <a:endParaRPr lang="nl-NL"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457200" y="274638"/>
            <a:ext cx="8229600" cy="778098"/>
          </a:xfrm>
        </p:spPr>
        <p:txBody>
          <a:bodyPr/>
          <a:lstStyle/>
          <a:p>
            <a:r>
              <a:rPr lang="nl-NL" sz="3200" b="1" dirty="0" err="1" smtClean="0"/>
              <a:t>Mitochondrium</a:t>
            </a:r>
            <a:r>
              <a:rPr lang="nl-NL" sz="3200" b="1" dirty="0" smtClean="0"/>
              <a:t>, </a:t>
            </a:r>
            <a:r>
              <a:rPr lang="nl-NL" sz="3200" b="1" dirty="0" err="1" smtClean="0"/>
              <a:t>golgi-systeem</a:t>
            </a:r>
            <a:r>
              <a:rPr lang="nl-NL" sz="3200" b="1" dirty="0" smtClean="0"/>
              <a:t> en </a:t>
            </a:r>
            <a:r>
              <a:rPr lang="nl-NL" sz="3200" b="1" dirty="0" err="1" smtClean="0"/>
              <a:t>lysosoom</a:t>
            </a:r>
            <a:r>
              <a:rPr lang="nl-NL" sz="3200" b="1" dirty="0" smtClean="0"/>
              <a:t>  2</a:t>
            </a:r>
            <a:endParaRPr lang="nl-NL" sz="3200" dirty="0" smtClean="0"/>
          </a:p>
        </p:txBody>
      </p:sp>
      <p:sp>
        <p:nvSpPr>
          <p:cNvPr id="76803" name="Tijdelijke aanduiding voor inhoud 2"/>
          <p:cNvSpPr>
            <a:spLocks noGrp="1"/>
          </p:cNvSpPr>
          <p:nvPr>
            <p:ph idx="1"/>
          </p:nvPr>
        </p:nvSpPr>
        <p:spPr>
          <a:xfrm>
            <a:off x="457200" y="1600200"/>
            <a:ext cx="8229600" cy="4924425"/>
          </a:xfrm>
        </p:spPr>
        <p:txBody>
          <a:bodyPr/>
          <a:lstStyle/>
          <a:p>
            <a:r>
              <a:rPr lang="nl-NL" sz="2400" smtClean="0"/>
              <a:t>Golgisysteem</a:t>
            </a:r>
            <a:br>
              <a:rPr lang="nl-NL" sz="2400" smtClean="0"/>
            </a:br>
            <a:r>
              <a:rPr lang="nl-NL" sz="2400" smtClean="0"/>
              <a:t>Het </a:t>
            </a:r>
            <a:r>
              <a:rPr lang="nl-NL" sz="2400" b="1" smtClean="0"/>
              <a:t>golgi-systeem</a:t>
            </a:r>
            <a:r>
              <a:rPr lang="nl-NL" sz="2400" smtClean="0"/>
              <a:t> (ook wel golgi-apparaat genoemd) is een membraansysteem. Blaasjes, afkomstig uit het ER, worden vaak door het golgi-systeem opgenomen en verder verwerkt.</a:t>
            </a:r>
            <a:br>
              <a:rPr lang="nl-NL" sz="2400" smtClean="0"/>
            </a:br>
            <a:r>
              <a:rPr lang="nl-NL" sz="2400" smtClean="0"/>
              <a:t>Het golgi-systeem bestaat uit op elkaar gestapelde membranen waaruit door afsnoering aan de zijkanten nieuwe blaasjes ontstaan.</a:t>
            </a:r>
            <a:br>
              <a:rPr lang="nl-NL" sz="2400" smtClean="0"/>
            </a:br>
            <a:r>
              <a:rPr lang="nl-NL" sz="2400" smtClean="0"/>
              <a:t>Sommige blaasjes bevatten enzymen en heten dan </a:t>
            </a:r>
            <a:r>
              <a:rPr lang="nl-NL" sz="2400" b="1" smtClean="0"/>
              <a:t>lysosomen</a:t>
            </a:r>
            <a:r>
              <a:rPr lang="nl-NL" sz="2400" smtClean="0"/>
              <a:t>. Andere blaasjes worden naar de celmembraan getransporteerd en worden </a:t>
            </a:r>
            <a:r>
              <a:rPr lang="nl-NL" sz="2400" b="1" smtClean="0"/>
              <a:t>secretieblaasjes</a:t>
            </a:r>
            <a:r>
              <a:rPr lang="nl-NL" sz="2400" smtClean="0"/>
              <a:t> genoemd. De inhoud van de blaasjes wordt buiten de cel gebracht (= secretie).</a:t>
            </a:r>
          </a:p>
        </p:txBody>
      </p:sp>
      <p:sp>
        <p:nvSpPr>
          <p:cNvPr id="76804" name="Tijdelijke aanduiding voor dianummer 4"/>
          <p:cNvSpPr>
            <a:spLocks noGrp="1"/>
          </p:cNvSpPr>
          <p:nvPr>
            <p:ph type="sldNum" sz="quarter" idx="12"/>
          </p:nvPr>
        </p:nvSpPr>
        <p:spPr>
          <a:noFill/>
        </p:spPr>
        <p:txBody>
          <a:bodyPr/>
          <a:lstStyle/>
          <a:p>
            <a:fld id="{F8AD5C12-5D02-4EE9-9DED-660ECB990DD3}" type="slidenum">
              <a:rPr lang="nl-NL" smtClean="0"/>
              <a:pPr/>
              <a:t>13</a:t>
            </a:fld>
            <a:endParaRPr lang="nl-NL"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457200" y="274638"/>
            <a:ext cx="8229600" cy="634082"/>
          </a:xfrm>
        </p:spPr>
        <p:txBody>
          <a:bodyPr/>
          <a:lstStyle/>
          <a:p>
            <a:r>
              <a:rPr lang="nl-NL" sz="3200" b="1" dirty="0" err="1" smtClean="0"/>
              <a:t>Mitochondrium</a:t>
            </a:r>
            <a:r>
              <a:rPr lang="nl-NL" sz="3200" b="1" dirty="0" smtClean="0"/>
              <a:t>, </a:t>
            </a:r>
            <a:r>
              <a:rPr lang="nl-NL" sz="3200" b="1" dirty="0" err="1" smtClean="0"/>
              <a:t>golgi-systeem</a:t>
            </a:r>
            <a:r>
              <a:rPr lang="nl-NL" sz="3200" b="1" dirty="0" smtClean="0"/>
              <a:t> en </a:t>
            </a:r>
            <a:r>
              <a:rPr lang="nl-NL" sz="3200" b="1" dirty="0" err="1" smtClean="0"/>
              <a:t>lysosoom</a:t>
            </a:r>
            <a:r>
              <a:rPr lang="nl-NL" sz="3200" b="1" dirty="0" smtClean="0"/>
              <a:t>  3</a:t>
            </a:r>
            <a:endParaRPr lang="nl-NL" sz="3200" dirty="0" smtClean="0"/>
          </a:p>
        </p:txBody>
      </p:sp>
      <p:sp>
        <p:nvSpPr>
          <p:cNvPr id="77827" name="Tijdelijke aanduiding voor inhoud 2"/>
          <p:cNvSpPr>
            <a:spLocks noGrp="1"/>
          </p:cNvSpPr>
          <p:nvPr>
            <p:ph idx="1"/>
          </p:nvPr>
        </p:nvSpPr>
        <p:spPr>
          <a:xfrm>
            <a:off x="457200" y="1600200"/>
            <a:ext cx="8229600" cy="4997450"/>
          </a:xfrm>
        </p:spPr>
        <p:txBody>
          <a:bodyPr/>
          <a:lstStyle/>
          <a:p>
            <a:r>
              <a:rPr lang="nl-NL" sz="2400" smtClean="0"/>
              <a:t>Het golgi-systeem kun je zien als een 'fabriekje' waar allerlei producten worden aangevoerd om vervolgens na bewerking weer afgevoerd te worden. Eiwitten, suikers en vetten worden in het golgi-systeem bewerkt tot verbindingen die in de cel op specifieke plaatsen bruikbaar zijn of die door de cel worden uitgescheiden. Kliercellen hebben daarom een goed ontwikkeld golgi-systeem. Vanwege de grote variatie aan chemische omzettingen komen in het golgi-systeem veel verschillende soorten enzymen voor. </a:t>
            </a:r>
          </a:p>
          <a:p>
            <a:r>
              <a:rPr lang="nl-NL" sz="2400" smtClean="0"/>
              <a:t>Voor ieder type omzetting is namelijk een specifiek enzym nodig.</a:t>
            </a:r>
          </a:p>
          <a:p>
            <a:endParaRPr lang="nl-NL" sz="2400" smtClean="0"/>
          </a:p>
        </p:txBody>
      </p:sp>
      <p:sp>
        <p:nvSpPr>
          <p:cNvPr id="77828" name="Tijdelijke aanduiding voor dianummer 4"/>
          <p:cNvSpPr>
            <a:spLocks noGrp="1"/>
          </p:cNvSpPr>
          <p:nvPr>
            <p:ph type="sldNum" sz="quarter" idx="12"/>
          </p:nvPr>
        </p:nvSpPr>
        <p:spPr>
          <a:noFill/>
        </p:spPr>
        <p:txBody>
          <a:bodyPr/>
          <a:lstStyle/>
          <a:p>
            <a:fld id="{F44BD758-7B6D-4E4B-B7C5-30C1E8479F7E}" type="slidenum">
              <a:rPr lang="nl-NL" smtClean="0"/>
              <a:pPr/>
              <a:t>14</a:t>
            </a:fld>
            <a:endParaRPr lang="nl-NL"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634082"/>
          </a:xfrm>
        </p:spPr>
        <p:txBody>
          <a:bodyPr>
            <a:normAutofit/>
          </a:bodyPr>
          <a:lstStyle/>
          <a:p>
            <a:pPr eaLnBrk="1" hangingPunct="1"/>
            <a:r>
              <a:rPr lang="en-US" sz="3200" b="1" dirty="0" smtClean="0"/>
              <a:t>GOLGI </a:t>
            </a:r>
            <a:r>
              <a:rPr lang="en-US" sz="3200" b="1" dirty="0" err="1" smtClean="0"/>
              <a:t>systeem</a:t>
            </a:r>
            <a:endParaRPr lang="nl-NL" sz="3200" b="1" dirty="0" smtClean="0"/>
          </a:p>
        </p:txBody>
      </p:sp>
      <p:sp>
        <p:nvSpPr>
          <p:cNvPr id="78851" name="Rectangle 3"/>
          <p:cNvSpPr>
            <a:spLocks noGrp="1" noChangeArrowheads="1"/>
          </p:cNvSpPr>
          <p:nvPr>
            <p:ph type="body" idx="1"/>
          </p:nvPr>
        </p:nvSpPr>
        <p:spPr/>
        <p:txBody>
          <a:bodyPr/>
          <a:lstStyle/>
          <a:p>
            <a:pPr eaLnBrk="1" hangingPunct="1"/>
            <a:endParaRPr lang="nl-NL" smtClean="0"/>
          </a:p>
        </p:txBody>
      </p:sp>
      <p:pic>
        <p:nvPicPr>
          <p:cNvPr id="78852" name="Picture 4" descr="GOLGIAPPARAAT1"/>
          <p:cNvPicPr>
            <a:picLocks noChangeAspect="1" noChangeArrowheads="1"/>
          </p:cNvPicPr>
          <p:nvPr/>
        </p:nvPicPr>
        <p:blipFill>
          <a:blip r:embed="rId2" cstate="print"/>
          <a:srcRect/>
          <a:stretch>
            <a:fillRect/>
          </a:stretch>
        </p:blipFill>
        <p:spPr bwMode="auto">
          <a:xfrm>
            <a:off x="468313" y="1557338"/>
            <a:ext cx="3598862" cy="2376487"/>
          </a:xfrm>
          <a:prstGeom prst="rect">
            <a:avLst/>
          </a:prstGeom>
          <a:noFill/>
          <a:ln w="9525">
            <a:noFill/>
            <a:miter lim="800000"/>
            <a:headEnd/>
            <a:tailEnd/>
          </a:ln>
        </p:spPr>
      </p:pic>
      <p:pic>
        <p:nvPicPr>
          <p:cNvPr id="78853" name="Picture 5" descr="GOLGIAPPARAAT2"/>
          <p:cNvPicPr>
            <a:picLocks noChangeAspect="1" noChangeArrowheads="1"/>
          </p:cNvPicPr>
          <p:nvPr/>
        </p:nvPicPr>
        <p:blipFill>
          <a:blip r:embed="rId3" cstate="print"/>
          <a:srcRect/>
          <a:stretch>
            <a:fillRect/>
          </a:stretch>
        </p:blipFill>
        <p:spPr bwMode="auto">
          <a:xfrm>
            <a:off x="4500563" y="1628775"/>
            <a:ext cx="4151312" cy="4343400"/>
          </a:xfrm>
          <a:prstGeom prst="rect">
            <a:avLst/>
          </a:prstGeom>
          <a:noFill/>
          <a:ln w="9525">
            <a:noFill/>
            <a:miter lim="800000"/>
            <a:headEnd/>
            <a:tailEnd/>
          </a:ln>
        </p:spPr>
      </p:pic>
      <p:pic>
        <p:nvPicPr>
          <p:cNvPr id="78854" name="Picture 6" descr="GOLGIAPPARAAT3"/>
          <p:cNvPicPr>
            <a:picLocks noChangeAspect="1" noChangeArrowheads="1"/>
          </p:cNvPicPr>
          <p:nvPr/>
        </p:nvPicPr>
        <p:blipFill>
          <a:blip r:embed="rId4" cstate="print"/>
          <a:srcRect/>
          <a:stretch>
            <a:fillRect/>
          </a:stretch>
        </p:blipFill>
        <p:spPr bwMode="auto">
          <a:xfrm>
            <a:off x="684213" y="4076700"/>
            <a:ext cx="3095625" cy="2089150"/>
          </a:xfrm>
          <a:prstGeom prst="rect">
            <a:avLst/>
          </a:prstGeom>
          <a:noFill/>
          <a:ln w="9525">
            <a:noFill/>
            <a:miter lim="800000"/>
            <a:headEnd/>
            <a:tailEnd/>
          </a:ln>
        </p:spPr>
      </p:pic>
      <p:sp>
        <p:nvSpPr>
          <p:cNvPr id="78855" name="Tijdelijke aanduiding voor dianummer 7"/>
          <p:cNvSpPr>
            <a:spLocks noGrp="1"/>
          </p:cNvSpPr>
          <p:nvPr>
            <p:ph type="sldNum" sz="quarter" idx="12"/>
          </p:nvPr>
        </p:nvSpPr>
        <p:spPr>
          <a:noFill/>
        </p:spPr>
        <p:txBody>
          <a:bodyPr/>
          <a:lstStyle/>
          <a:p>
            <a:fld id="{EE5B1D95-B5F5-4780-84B9-52CD6689B730}" type="slidenum">
              <a:rPr lang="nl-NL" smtClean="0"/>
              <a:pPr/>
              <a:t>15</a:t>
            </a:fld>
            <a:endParaRPr lang="nl-NL"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a:xfrm>
            <a:off x="457200" y="274638"/>
            <a:ext cx="8229600" cy="706090"/>
          </a:xfrm>
        </p:spPr>
        <p:txBody>
          <a:bodyPr/>
          <a:lstStyle/>
          <a:p>
            <a:r>
              <a:rPr lang="nl-NL" sz="3200" b="1" dirty="0" err="1" smtClean="0"/>
              <a:t>Mitochondrium</a:t>
            </a:r>
            <a:r>
              <a:rPr lang="nl-NL" sz="3200" b="1" dirty="0" smtClean="0"/>
              <a:t>, </a:t>
            </a:r>
            <a:r>
              <a:rPr lang="nl-NL" sz="3200" b="1" dirty="0" err="1" smtClean="0"/>
              <a:t>golgi-systeem</a:t>
            </a:r>
            <a:r>
              <a:rPr lang="nl-NL" sz="3200" b="1" dirty="0" smtClean="0"/>
              <a:t> en </a:t>
            </a:r>
            <a:r>
              <a:rPr lang="nl-NL" sz="3200" b="1" dirty="0" err="1" smtClean="0"/>
              <a:t>lysosoom</a:t>
            </a:r>
            <a:r>
              <a:rPr lang="nl-NL" sz="3200" b="1" dirty="0" smtClean="0"/>
              <a:t>  4</a:t>
            </a:r>
            <a:endParaRPr lang="nl-NL" sz="3200" dirty="0" smtClean="0"/>
          </a:p>
        </p:txBody>
      </p:sp>
      <p:pic>
        <p:nvPicPr>
          <p:cNvPr id="79875" name="Tijdelijke aanduiding voor inhoud 3" descr="golgisysteem.jpg"/>
          <p:cNvPicPr>
            <a:picLocks noGrp="1" noChangeAspect="1"/>
          </p:cNvPicPr>
          <p:nvPr>
            <p:ph idx="1"/>
          </p:nvPr>
        </p:nvPicPr>
        <p:blipFill>
          <a:blip r:embed="rId2" cstate="print"/>
          <a:srcRect/>
          <a:stretch>
            <a:fillRect/>
          </a:stretch>
        </p:blipFill>
        <p:spPr>
          <a:xfrm>
            <a:off x="323850" y="1349375"/>
            <a:ext cx="8496300" cy="5392738"/>
          </a:xfrm>
        </p:spPr>
      </p:pic>
      <p:sp>
        <p:nvSpPr>
          <p:cNvPr id="79876" name="Tijdelijke aanduiding voor dianummer 4"/>
          <p:cNvSpPr>
            <a:spLocks noGrp="1"/>
          </p:cNvSpPr>
          <p:nvPr>
            <p:ph type="sldNum" sz="quarter" idx="12"/>
          </p:nvPr>
        </p:nvSpPr>
        <p:spPr>
          <a:noFill/>
        </p:spPr>
        <p:txBody>
          <a:bodyPr/>
          <a:lstStyle/>
          <a:p>
            <a:fld id="{0536A1C8-3ECB-4A17-BA3F-92AB80F7C037}" type="slidenum">
              <a:rPr lang="nl-NL" smtClean="0"/>
              <a:pPr/>
              <a:t>16</a:t>
            </a:fld>
            <a:endParaRPr lang="nl-NL"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634082"/>
          </a:xfrm>
        </p:spPr>
        <p:txBody>
          <a:bodyPr>
            <a:normAutofit/>
          </a:bodyPr>
          <a:lstStyle/>
          <a:p>
            <a:pPr eaLnBrk="1" hangingPunct="1"/>
            <a:r>
              <a:rPr lang="en-US" sz="3200" b="1" dirty="0" smtClean="0"/>
              <a:t>ALGEMENE DIA</a:t>
            </a:r>
            <a:endParaRPr lang="nl-NL" sz="3200" b="1" dirty="0" smtClean="0"/>
          </a:p>
        </p:txBody>
      </p:sp>
      <p:sp>
        <p:nvSpPr>
          <p:cNvPr id="80899" name="Rectangle 3"/>
          <p:cNvSpPr>
            <a:spLocks noGrp="1" noChangeArrowheads="1"/>
          </p:cNvSpPr>
          <p:nvPr>
            <p:ph type="body" idx="1"/>
          </p:nvPr>
        </p:nvSpPr>
        <p:spPr/>
        <p:txBody>
          <a:bodyPr/>
          <a:lstStyle/>
          <a:p>
            <a:pPr eaLnBrk="1" hangingPunct="1"/>
            <a:endParaRPr lang="nl-NL" smtClean="0"/>
          </a:p>
        </p:txBody>
      </p:sp>
      <p:pic>
        <p:nvPicPr>
          <p:cNvPr id="80900" name="Picture 4" descr="dierlijke cel algemeen"/>
          <p:cNvPicPr>
            <a:picLocks noChangeAspect="1" noChangeArrowheads="1"/>
          </p:cNvPicPr>
          <p:nvPr/>
        </p:nvPicPr>
        <p:blipFill>
          <a:blip r:embed="rId2" cstate="print"/>
          <a:srcRect/>
          <a:stretch>
            <a:fillRect/>
          </a:stretch>
        </p:blipFill>
        <p:spPr bwMode="auto">
          <a:xfrm>
            <a:off x="1042988" y="1268413"/>
            <a:ext cx="6481762" cy="5113337"/>
          </a:xfrm>
          <a:prstGeom prst="rect">
            <a:avLst/>
          </a:prstGeom>
          <a:noFill/>
          <a:ln w="9525">
            <a:noFill/>
            <a:miter lim="800000"/>
            <a:headEnd/>
            <a:tailEnd/>
          </a:ln>
        </p:spPr>
      </p:pic>
      <p:sp>
        <p:nvSpPr>
          <p:cNvPr id="80901" name="Tijdelijke aanduiding voor dianummer 5"/>
          <p:cNvSpPr>
            <a:spLocks noGrp="1"/>
          </p:cNvSpPr>
          <p:nvPr>
            <p:ph type="sldNum" sz="quarter" idx="12"/>
          </p:nvPr>
        </p:nvSpPr>
        <p:spPr>
          <a:noFill/>
        </p:spPr>
        <p:txBody>
          <a:bodyPr/>
          <a:lstStyle/>
          <a:p>
            <a:fld id="{C9AD8946-A590-4E35-B8AF-8DE64A3E288C}" type="slidenum">
              <a:rPr lang="nl-NL" smtClean="0"/>
              <a:pPr/>
              <a:t>17</a:t>
            </a:fld>
            <a:endParaRPr lang="nl-NL"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a:xfrm>
            <a:off x="457200" y="274638"/>
            <a:ext cx="8229600" cy="634082"/>
          </a:xfrm>
        </p:spPr>
        <p:txBody>
          <a:bodyPr/>
          <a:lstStyle/>
          <a:p>
            <a:r>
              <a:rPr lang="nl-NL" sz="3200" b="1" dirty="0" err="1" smtClean="0"/>
              <a:t>Mitochondrium</a:t>
            </a:r>
            <a:r>
              <a:rPr lang="nl-NL" sz="3200" b="1" dirty="0" smtClean="0"/>
              <a:t>, </a:t>
            </a:r>
            <a:r>
              <a:rPr lang="nl-NL" sz="3200" b="1" dirty="0" err="1" smtClean="0"/>
              <a:t>golgi-systeem</a:t>
            </a:r>
            <a:r>
              <a:rPr lang="nl-NL" sz="3200" b="1" dirty="0" smtClean="0"/>
              <a:t> en </a:t>
            </a:r>
            <a:r>
              <a:rPr lang="nl-NL" sz="3200" b="1" dirty="0" err="1" smtClean="0"/>
              <a:t>lysosoom</a:t>
            </a:r>
            <a:r>
              <a:rPr lang="nl-NL" sz="3200" b="1" dirty="0" smtClean="0"/>
              <a:t>  5</a:t>
            </a:r>
            <a:endParaRPr lang="nl-NL" sz="3200" dirty="0" smtClean="0"/>
          </a:p>
        </p:txBody>
      </p:sp>
      <p:sp>
        <p:nvSpPr>
          <p:cNvPr id="81923" name="Tijdelijke aanduiding voor inhoud 2"/>
          <p:cNvSpPr>
            <a:spLocks noGrp="1"/>
          </p:cNvSpPr>
          <p:nvPr>
            <p:ph idx="1"/>
          </p:nvPr>
        </p:nvSpPr>
        <p:spPr>
          <a:xfrm>
            <a:off x="457200" y="1412875"/>
            <a:ext cx="8229600" cy="5329238"/>
          </a:xfrm>
        </p:spPr>
        <p:txBody>
          <a:bodyPr/>
          <a:lstStyle/>
          <a:p>
            <a:r>
              <a:rPr lang="nl-NL" dirty="0" err="1" smtClean="0"/>
              <a:t>Lysosomen</a:t>
            </a:r>
            <a:r>
              <a:rPr lang="nl-NL" dirty="0" smtClean="0"/>
              <a:t/>
            </a:r>
            <a:br>
              <a:rPr lang="nl-NL" dirty="0" smtClean="0"/>
            </a:br>
            <a:r>
              <a:rPr lang="nl-NL" sz="2000" dirty="0" smtClean="0"/>
              <a:t>Een </a:t>
            </a:r>
            <a:r>
              <a:rPr lang="nl-NL" sz="2000" b="1" dirty="0" err="1" smtClean="0"/>
              <a:t>lysosoom</a:t>
            </a:r>
            <a:r>
              <a:rPr lang="nl-NL" sz="2000" dirty="0" smtClean="0"/>
              <a:t> is een soort zakje, omgeven door een membraan. </a:t>
            </a:r>
            <a:r>
              <a:rPr lang="nl-NL" sz="2000" dirty="0" err="1" smtClean="0"/>
              <a:t>Lysosomen</a:t>
            </a:r>
            <a:r>
              <a:rPr lang="nl-NL" sz="2000" dirty="0" smtClean="0"/>
              <a:t> bevatten enzymen die betrokken zijn bij de afbraak van grote moleculen. Voorbeelden van dergelijke moleculen zijn eiwitten, koolhydraten, vetten en nucleïnezuren. </a:t>
            </a:r>
            <a:r>
              <a:rPr lang="nl-NL" sz="2000" dirty="0" err="1" smtClean="0"/>
              <a:t>Lysosomen</a:t>
            </a:r>
            <a:r>
              <a:rPr lang="nl-NL" sz="2000" dirty="0" smtClean="0"/>
              <a:t> zijn vooral belangrijk bij de vertering van voedseldeeltjes die via fagocytose de cel zijn binnengehaald.</a:t>
            </a:r>
            <a:br>
              <a:rPr lang="nl-NL" sz="2000" dirty="0" smtClean="0"/>
            </a:br>
            <a:r>
              <a:rPr lang="nl-NL" sz="2000" dirty="0" smtClean="0"/>
              <a:t>De enzymen werken het best in een licht zure omgeving. De membranen zorgen ervoor dat de inhoud van het </a:t>
            </a:r>
            <a:r>
              <a:rPr lang="nl-NL" sz="2000" dirty="0" err="1" smtClean="0"/>
              <a:t>lysosoom</a:t>
            </a:r>
            <a:r>
              <a:rPr lang="nl-NL" sz="2000" dirty="0" smtClean="0"/>
              <a:t> de juiste zuurgraad behoudt. Soms gaan </a:t>
            </a:r>
            <a:r>
              <a:rPr lang="nl-NL" sz="2000" dirty="0" err="1" smtClean="0"/>
              <a:t>lysosomen</a:t>
            </a:r>
            <a:r>
              <a:rPr lang="nl-NL" sz="2000" dirty="0" smtClean="0"/>
              <a:t> lekken waardoor de enzymen in het celplasma terechtkomen. Het gevolg kan zijn dat de inhoud van de cel afgebroken wordt en de cel zichzelf oplost. Daarom worden de </a:t>
            </a:r>
            <a:r>
              <a:rPr lang="nl-NL" sz="2000" dirty="0" err="1" smtClean="0"/>
              <a:t>lysosomen</a:t>
            </a:r>
            <a:r>
              <a:rPr lang="nl-NL" sz="2000" dirty="0" smtClean="0"/>
              <a:t> ook wel '</a:t>
            </a:r>
            <a:r>
              <a:rPr lang="nl-NL" sz="2000" i="1" dirty="0" err="1" smtClean="0"/>
              <a:t>suicide</a:t>
            </a:r>
            <a:r>
              <a:rPr lang="nl-NL" sz="2000" i="1" dirty="0" smtClean="0"/>
              <a:t> </a:t>
            </a:r>
            <a:r>
              <a:rPr lang="nl-NL" sz="2000" i="1" dirty="0" err="1" smtClean="0"/>
              <a:t>bags</a:t>
            </a:r>
            <a:r>
              <a:rPr lang="nl-NL" sz="2000" dirty="0" smtClean="0"/>
              <a:t>', ofwel </a:t>
            </a:r>
            <a:r>
              <a:rPr lang="nl-NL" sz="2000" b="1" dirty="0" smtClean="0"/>
              <a:t>zelfmoordzakjes</a:t>
            </a:r>
            <a:r>
              <a:rPr lang="nl-NL" sz="2000" dirty="0" smtClean="0"/>
              <a:t>, genoemd</a:t>
            </a:r>
          </a:p>
        </p:txBody>
      </p:sp>
      <p:sp>
        <p:nvSpPr>
          <p:cNvPr id="81924" name="Tijdelijke aanduiding voor dianummer 4"/>
          <p:cNvSpPr>
            <a:spLocks noGrp="1"/>
          </p:cNvSpPr>
          <p:nvPr>
            <p:ph type="sldNum" sz="quarter" idx="12"/>
          </p:nvPr>
        </p:nvSpPr>
        <p:spPr>
          <a:noFill/>
        </p:spPr>
        <p:txBody>
          <a:bodyPr/>
          <a:lstStyle/>
          <a:p>
            <a:fld id="{3A1D812F-B94A-4224-A370-63B1CADB0BFE}" type="slidenum">
              <a:rPr lang="nl-NL" smtClean="0"/>
              <a:pPr/>
              <a:t>18</a:t>
            </a:fld>
            <a:endParaRPr lang="nl-NL"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2800" b="1" dirty="0" err="1"/>
              <a:t>Geschiedenis</a:t>
            </a:r>
            <a:r>
              <a:rPr lang="en-US" sz="2800" b="1" dirty="0"/>
              <a:t> van </a:t>
            </a:r>
            <a:r>
              <a:rPr lang="en-US" sz="2800" b="1" dirty="0" err="1" smtClean="0"/>
              <a:t>ontstaan</a:t>
            </a:r>
            <a:r>
              <a:rPr lang="en-US" sz="2800" b="1" dirty="0" smtClean="0"/>
              <a:t> van het </a:t>
            </a:r>
            <a:r>
              <a:rPr lang="en-US" sz="2800" b="1" dirty="0" err="1"/>
              <a:t>leven</a:t>
            </a:r>
            <a:r>
              <a:rPr lang="en-US" sz="2800" b="1" dirty="0"/>
              <a:t> op </a:t>
            </a:r>
            <a:r>
              <a:rPr lang="en-US" sz="2800" b="1" dirty="0" err="1"/>
              <a:t>aarde</a:t>
            </a:r>
            <a:endParaRPr lang="nl-NL" sz="2800" b="1" dirty="0"/>
          </a:p>
        </p:txBody>
      </p:sp>
      <p:sp>
        <p:nvSpPr>
          <p:cNvPr id="37891" name="Rectangle 3"/>
          <p:cNvSpPr>
            <a:spLocks noGrp="1" noChangeArrowheads="1"/>
          </p:cNvSpPr>
          <p:nvPr>
            <p:ph type="body" idx="1"/>
          </p:nvPr>
        </p:nvSpPr>
        <p:spPr/>
        <p:txBody>
          <a:bodyPr>
            <a:normAutofit fontScale="92500" lnSpcReduction="10000"/>
          </a:bodyPr>
          <a:lstStyle/>
          <a:p>
            <a:pPr>
              <a:lnSpc>
                <a:spcPct val="90000"/>
              </a:lnSpc>
              <a:buNone/>
            </a:pPr>
            <a:endParaRPr lang="en-US" sz="2400" dirty="0"/>
          </a:p>
          <a:p>
            <a:pPr>
              <a:lnSpc>
                <a:spcPct val="90000"/>
              </a:lnSpc>
            </a:pPr>
            <a:r>
              <a:rPr lang="en-US" sz="2800" b="1" dirty="0" err="1"/>
              <a:t>Endosymbiosetheorie</a:t>
            </a:r>
            <a:r>
              <a:rPr lang="en-US" sz="2400" dirty="0"/>
              <a:t> </a:t>
            </a:r>
            <a:r>
              <a:rPr lang="en-US" sz="2400" dirty="0" smtClean="0"/>
              <a:t> (</a:t>
            </a:r>
            <a:r>
              <a:rPr lang="en-US" sz="2400" dirty="0" err="1" smtClean="0"/>
              <a:t>blz</a:t>
            </a:r>
            <a:r>
              <a:rPr lang="en-US" sz="2400" dirty="0" smtClean="0"/>
              <a:t>. 72 </a:t>
            </a:r>
            <a:r>
              <a:rPr lang="en-US" sz="2400" dirty="0" err="1" smtClean="0"/>
              <a:t>boek</a:t>
            </a:r>
            <a:r>
              <a:rPr lang="en-US" sz="2400" dirty="0" smtClean="0"/>
              <a:t>) </a:t>
            </a:r>
            <a:r>
              <a:rPr lang="en-US" sz="2400" dirty="0" err="1" smtClean="0"/>
              <a:t>vrijlevende</a:t>
            </a:r>
            <a:r>
              <a:rPr lang="en-US" sz="2400" dirty="0" smtClean="0"/>
              <a:t> </a:t>
            </a:r>
            <a:r>
              <a:rPr lang="en-US" sz="2400" dirty="0" err="1"/>
              <a:t>bacterien</a:t>
            </a:r>
            <a:r>
              <a:rPr lang="en-US" sz="2400" dirty="0"/>
              <a:t> </a:t>
            </a:r>
            <a:r>
              <a:rPr lang="en-US" sz="2400" dirty="0" err="1"/>
              <a:t>zouden</a:t>
            </a:r>
            <a:r>
              <a:rPr lang="en-US" sz="2400" dirty="0"/>
              <a:t> </a:t>
            </a:r>
            <a:r>
              <a:rPr lang="en-US" sz="2400" dirty="0" err="1"/>
              <a:t>als</a:t>
            </a:r>
            <a:r>
              <a:rPr lang="en-US" sz="2400" dirty="0"/>
              <a:t> </a:t>
            </a:r>
            <a:r>
              <a:rPr lang="en-US" sz="2400" dirty="0" err="1"/>
              <a:t>organellen</a:t>
            </a:r>
            <a:r>
              <a:rPr lang="en-US" sz="2400" dirty="0"/>
              <a:t> in </a:t>
            </a:r>
            <a:r>
              <a:rPr lang="en-US" sz="2400" dirty="0" err="1"/>
              <a:t>andere</a:t>
            </a:r>
            <a:r>
              <a:rPr lang="en-US" sz="2400" dirty="0"/>
              <a:t> </a:t>
            </a:r>
            <a:r>
              <a:rPr lang="en-US" sz="2400" dirty="0" err="1"/>
              <a:t>cellen</a:t>
            </a:r>
            <a:r>
              <a:rPr lang="en-US" sz="2400" dirty="0"/>
              <a:t> </a:t>
            </a:r>
            <a:r>
              <a:rPr lang="en-US" sz="2400" dirty="0" err="1"/>
              <a:t>zijn</a:t>
            </a:r>
            <a:r>
              <a:rPr lang="en-US" sz="2400" dirty="0"/>
              <a:t> </a:t>
            </a:r>
            <a:r>
              <a:rPr lang="en-US" sz="2400" dirty="0" err="1"/>
              <a:t>gaan</a:t>
            </a:r>
            <a:r>
              <a:rPr lang="en-US" sz="2400" dirty="0"/>
              <a:t> </a:t>
            </a:r>
            <a:r>
              <a:rPr lang="en-US" sz="2400" dirty="0" err="1" smtClean="0"/>
              <a:t>leven</a:t>
            </a:r>
            <a:endParaRPr lang="en-US" sz="2400" dirty="0"/>
          </a:p>
          <a:p>
            <a:pPr>
              <a:lnSpc>
                <a:spcPct val="90000"/>
              </a:lnSpc>
              <a:buNone/>
            </a:pPr>
            <a:r>
              <a:rPr lang="en-US" sz="2400" dirty="0"/>
              <a:t>	</a:t>
            </a:r>
            <a:r>
              <a:rPr lang="en-US" sz="2400" dirty="0" err="1" smtClean="0"/>
              <a:t>Een</a:t>
            </a:r>
            <a:r>
              <a:rPr lang="en-US" sz="2400" dirty="0" smtClean="0"/>
              <a:t> </a:t>
            </a:r>
            <a:r>
              <a:rPr lang="en-US" sz="2400" dirty="0" err="1" smtClean="0"/>
              <a:t>vorm</a:t>
            </a:r>
            <a:r>
              <a:rPr lang="en-US" sz="2400" dirty="0" smtClean="0"/>
              <a:t> van </a:t>
            </a:r>
            <a:r>
              <a:rPr lang="en-US" sz="2400" dirty="0" err="1" smtClean="0"/>
              <a:t>symbiose</a:t>
            </a:r>
            <a:r>
              <a:rPr lang="en-US" sz="2400" dirty="0" smtClean="0"/>
              <a:t> = </a:t>
            </a:r>
            <a:r>
              <a:rPr lang="en-US" sz="2400" dirty="0" err="1" smtClean="0"/>
              <a:t>samen</a:t>
            </a:r>
            <a:r>
              <a:rPr lang="en-US" sz="2400" dirty="0" smtClean="0"/>
              <a:t> </a:t>
            </a:r>
            <a:r>
              <a:rPr lang="en-US" sz="2400" dirty="0" err="1" smtClean="0"/>
              <a:t>wonen</a:t>
            </a:r>
            <a:r>
              <a:rPr lang="en-US" sz="2400" dirty="0" smtClean="0"/>
              <a:t>/</a:t>
            </a:r>
            <a:r>
              <a:rPr lang="en-US" sz="2400" dirty="0" err="1" smtClean="0"/>
              <a:t>leven</a:t>
            </a:r>
            <a:r>
              <a:rPr lang="en-US" sz="2400" dirty="0" smtClean="0"/>
              <a:t> van 2 </a:t>
            </a:r>
            <a:r>
              <a:rPr lang="en-US" sz="2400" dirty="0" err="1" smtClean="0"/>
              <a:t>organismen</a:t>
            </a:r>
            <a:r>
              <a:rPr lang="en-US" sz="2400" dirty="0" smtClean="0"/>
              <a:t> van </a:t>
            </a:r>
            <a:r>
              <a:rPr lang="en-US" sz="2400" dirty="0" err="1" smtClean="0"/>
              <a:t>een</a:t>
            </a:r>
            <a:r>
              <a:rPr lang="en-US" sz="2400" dirty="0" smtClean="0"/>
              <a:t> </a:t>
            </a:r>
            <a:r>
              <a:rPr lang="en-US" sz="2400" dirty="0" err="1" smtClean="0"/>
              <a:t>verschillende</a:t>
            </a:r>
            <a:r>
              <a:rPr lang="en-US" sz="2400" dirty="0" smtClean="0"/>
              <a:t> </a:t>
            </a:r>
            <a:r>
              <a:rPr lang="en-US" sz="2400" dirty="0" err="1" smtClean="0"/>
              <a:t>soort</a:t>
            </a:r>
            <a:endParaRPr lang="en-US" sz="2400" dirty="0"/>
          </a:p>
          <a:p>
            <a:pPr>
              <a:lnSpc>
                <a:spcPct val="90000"/>
              </a:lnSpc>
            </a:pPr>
            <a:r>
              <a:rPr lang="en-US" sz="2400" dirty="0" err="1"/>
              <a:t>Voorbeelden</a:t>
            </a:r>
            <a:r>
              <a:rPr lang="en-US" sz="2400" dirty="0"/>
              <a:t>: </a:t>
            </a:r>
          </a:p>
          <a:p>
            <a:pPr>
              <a:lnSpc>
                <a:spcPct val="90000"/>
              </a:lnSpc>
            </a:pPr>
            <a:r>
              <a:rPr lang="en-US" sz="2400" dirty="0"/>
              <a:t>1. </a:t>
            </a:r>
            <a:r>
              <a:rPr lang="en-US" sz="2400" dirty="0" err="1"/>
              <a:t>Uit</a:t>
            </a:r>
            <a:r>
              <a:rPr lang="en-US" sz="2400" dirty="0"/>
              <a:t> </a:t>
            </a:r>
            <a:r>
              <a:rPr lang="en-US" sz="2400" dirty="0" err="1"/>
              <a:t>cyanobacterien</a:t>
            </a:r>
            <a:r>
              <a:rPr lang="en-US" sz="2400" dirty="0"/>
              <a:t> </a:t>
            </a:r>
            <a:r>
              <a:rPr lang="en-US" sz="2400" dirty="0" err="1"/>
              <a:t>zouden</a:t>
            </a:r>
            <a:r>
              <a:rPr lang="en-US" sz="2400" dirty="0"/>
              <a:t> </a:t>
            </a:r>
            <a:r>
              <a:rPr lang="en-US" sz="2400" dirty="0" err="1"/>
              <a:t>chloroplasten</a:t>
            </a:r>
            <a:r>
              <a:rPr lang="en-US" sz="2400" dirty="0"/>
              <a:t> </a:t>
            </a:r>
            <a:r>
              <a:rPr lang="en-US" sz="2400" dirty="0" err="1"/>
              <a:t>zijn</a:t>
            </a:r>
            <a:r>
              <a:rPr lang="en-US" sz="2400" dirty="0"/>
              <a:t> </a:t>
            </a:r>
            <a:r>
              <a:rPr lang="en-US" sz="2400" dirty="0" err="1"/>
              <a:t>ontstaan</a:t>
            </a:r>
            <a:endParaRPr lang="en-US" sz="2400" dirty="0"/>
          </a:p>
          <a:p>
            <a:pPr>
              <a:lnSpc>
                <a:spcPct val="90000"/>
              </a:lnSpc>
            </a:pPr>
            <a:r>
              <a:rPr lang="en-US" sz="2400" dirty="0"/>
              <a:t>2. </a:t>
            </a:r>
            <a:r>
              <a:rPr lang="en-US" sz="2400" dirty="0" err="1"/>
              <a:t>Mitochondrien</a:t>
            </a:r>
            <a:r>
              <a:rPr lang="en-US" sz="2400" dirty="0"/>
              <a:t> </a:t>
            </a:r>
            <a:r>
              <a:rPr lang="en-US" sz="2400" dirty="0" err="1"/>
              <a:t>zouden</a:t>
            </a:r>
            <a:r>
              <a:rPr lang="en-US" sz="2400" dirty="0"/>
              <a:t> </a:t>
            </a:r>
            <a:r>
              <a:rPr lang="en-US" sz="2400" dirty="0" err="1"/>
              <a:t>zijn</a:t>
            </a:r>
            <a:r>
              <a:rPr lang="en-US" sz="2400" dirty="0"/>
              <a:t> </a:t>
            </a:r>
            <a:r>
              <a:rPr lang="en-US" sz="2400" dirty="0" err="1"/>
              <a:t>ontstaan</a:t>
            </a:r>
            <a:r>
              <a:rPr lang="en-US" sz="2400" dirty="0"/>
              <a:t> </a:t>
            </a:r>
            <a:r>
              <a:rPr lang="en-US" sz="2400" dirty="0" err="1"/>
              <a:t>uit</a:t>
            </a:r>
            <a:r>
              <a:rPr lang="en-US" sz="2400" dirty="0"/>
              <a:t> </a:t>
            </a:r>
          </a:p>
          <a:p>
            <a:pPr>
              <a:lnSpc>
                <a:spcPct val="90000"/>
              </a:lnSpc>
              <a:buFontTx/>
              <a:buNone/>
            </a:pPr>
            <a:r>
              <a:rPr lang="en-US" sz="2400" dirty="0"/>
              <a:t>        </a:t>
            </a:r>
            <a:r>
              <a:rPr lang="en-US" sz="2400" dirty="0" err="1"/>
              <a:t>zuurstofverbruikende</a:t>
            </a:r>
            <a:r>
              <a:rPr lang="en-US" sz="2400" dirty="0"/>
              <a:t> </a:t>
            </a:r>
            <a:r>
              <a:rPr lang="en-US" sz="2400" dirty="0" err="1"/>
              <a:t>bacterien</a:t>
            </a:r>
            <a:r>
              <a:rPr lang="en-US" sz="2400" dirty="0"/>
              <a:t> (</a:t>
            </a:r>
            <a:r>
              <a:rPr lang="en-US" sz="2400" dirty="0" err="1"/>
              <a:t>mito’s</a:t>
            </a:r>
            <a:r>
              <a:rPr lang="en-US" sz="2400" dirty="0"/>
              <a:t> </a:t>
            </a:r>
            <a:r>
              <a:rPr lang="en-US" sz="2400" dirty="0" err="1"/>
              <a:t>kunnen</a:t>
            </a:r>
            <a:r>
              <a:rPr lang="en-US" sz="2400" dirty="0"/>
              <a:t> </a:t>
            </a:r>
            <a:r>
              <a:rPr lang="en-US" sz="2400" dirty="0" err="1"/>
              <a:t>zich</a:t>
            </a:r>
            <a:r>
              <a:rPr lang="en-US" sz="2400" dirty="0"/>
              <a:t> </a:t>
            </a:r>
          </a:p>
          <a:p>
            <a:pPr>
              <a:lnSpc>
                <a:spcPct val="90000"/>
              </a:lnSpc>
              <a:buFontTx/>
              <a:buNone/>
            </a:pPr>
            <a:r>
              <a:rPr lang="en-US" sz="2400" dirty="0"/>
              <a:t>        </a:t>
            </a:r>
            <a:r>
              <a:rPr lang="en-US" sz="2400" dirty="0" err="1"/>
              <a:t>zelfstandig</a:t>
            </a:r>
            <a:r>
              <a:rPr lang="en-US" sz="2400" dirty="0"/>
              <a:t> </a:t>
            </a:r>
            <a:r>
              <a:rPr lang="en-US" sz="2400" dirty="0" err="1"/>
              <a:t>delen</a:t>
            </a:r>
            <a:r>
              <a:rPr lang="en-US" sz="2400" dirty="0" smtClean="0"/>
              <a:t>)</a:t>
            </a:r>
          </a:p>
          <a:p>
            <a:pPr>
              <a:lnSpc>
                <a:spcPct val="90000"/>
              </a:lnSpc>
              <a:buFontTx/>
              <a:buNone/>
            </a:pPr>
            <a:endParaRPr lang="en-US" sz="2400" dirty="0" smtClean="0"/>
          </a:p>
          <a:p>
            <a:pPr>
              <a:lnSpc>
                <a:spcPct val="90000"/>
              </a:lnSpc>
              <a:buFontTx/>
              <a:buNone/>
            </a:pPr>
            <a:r>
              <a:rPr lang="en-US" sz="2400" b="1" dirty="0" smtClean="0"/>
              <a:t>Let op: </a:t>
            </a:r>
            <a:r>
              <a:rPr lang="en-US" sz="2400" b="1" dirty="0" err="1" smtClean="0"/>
              <a:t>prokaryoten</a:t>
            </a:r>
            <a:r>
              <a:rPr lang="en-US" sz="2400" b="1" dirty="0" smtClean="0"/>
              <a:t>: </a:t>
            </a:r>
            <a:r>
              <a:rPr lang="en-US" sz="2400" b="1" dirty="0" err="1" smtClean="0"/>
              <a:t>cellen</a:t>
            </a:r>
            <a:r>
              <a:rPr lang="en-US" sz="2400" b="1" dirty="0" smtClean="0"/>
              <a:t> </a:t>
            </a:r>
            <a:r>
              <a:rPr lang="en-US" sz="2400" b="1" dirty="0" err="1" smtClean="0"/>
              <a:t>zónder</a:t>
            </a:r>
            <a:r>
              <a:rPr lang="en-US" sz="2400" b="1" dirty="0" smtClean="0"/>
              <a:t> </a:t>
            </a:r>
            <a:r>
              <a:rPr lang="en-US" sz="2400" b="1" dirty="0" err="1" smtClean="0"/>
              <a:t>celkern</a:t>
            </a:r>
            <a:r>
              <a:rPr lang="en-US" sz="2400" b="1" dirty="0" smtClean="0"/>
              <a:t> (</a:t>
            </a:r>
            <a:r>
              <a:rPr lang="en-US" sz="2400" b="1" dirty="0" err="1" smtClean="0"/>
              <a:t>bacteriën</a:t>
            </a:r>
            <a:r>
              <a:rPr lang="en-US" sz="2400" b="1" dirty="0" smtClean="0"/>
              <a:t>)</a:t>
            </a:r>
          </a:p>
          <a:p>
            <a:pPr>
              <a:lnSpc>
                <a:spcPct val="90000"/>
              </a:lnSpc>
              <a:buFontTx/>
              <a:buNone/>
            </a:pPr>
            <a:r>
              <a:rPr lang="en-US" sz="2400" b="1" dirty="0" smtClean="0"/>
              <a:t>		</a:t>
            </a:r>
            <a:r>
              <a:rPr lang="en-US" sz="2400" b="1" dirty="0" err="1" smtClean="0"/>
              <a:t>eukaryoten</a:t>
            </a:r>
            <a:r>
              <a:rPr lang="en-US" sz="2400" b="1" dirty="0" smtClean="0"/>
              <a:t>: </a:t>
            </a:r>
            <a:r>
              <a:rPr lang="en-US" sz="2400" b="1" dirty="0" err="1" smtClean="0"/>
              <a:t>cellen</a:t>
            </a:r>
            <a:r>
              <a:rPr lang="en-US" sz="2400" b="1" dirty="0" smtClean="0"/>
              <a:t> </a:t>
            </a:r>
            <a:r>
              <a:rPr lang="en-US" sz="2400" b="1" dirty="0" err="1" smtClean="0"/>
              <a:t>mét</a:t>
            </a:r>
            <a:r>
              <a:rPr lang="en-US" sz="2400" b="1" dirty="0" smtClean="0"/>
              <a:t> </a:t>
            </a:r>
            <a:r>
              <a:rPr lang="en-US" sz="2400" b="1" dirty="0" err="1" smtClean="0"/>
              <a:t>celkern</a:t>
            </a:r>
            <a:endParaRPr lang="nl-NL"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nl-NL" sz="3200" b="1" dirty="0" smtClean="0"/>
              <a:t>Plantencellen en hun organellen  2</a:t>
            </a:r>
            <a:endParaRPr lang="nl-NL" sz="3200" dirty="0" smtClean="0"/>
          </a:p>
        </p:txBody>
      </p:sp>
      <p:pic>
        <p:nvPicPr>
          <p:cNvPr id="63491" name="Tijdelijke aanduiding voor inhoud 3" descr="plastiden.jpg"/>
          <p:cNvPicPr>
            <a:picLocks noGrp="1" noChangeAspect="1"/>
          </p:cNvPicPr>
          <p:nvPr>
            <p:ph idx="1"/>
          </p:nvPr>
        </p:nvPicPr>
        <p:blipFill>
          <a:blip r:embed="rId2" cstate="print"/>
          <a:srcRect/>
          <a:stretch>
            <a:fillRect/>
          </a:stretch>
        </p:blipFill>
        <p:spPr>
          <a:xfrm>
            <a:off x="1979613" y="2708275"/>
            <a:ext cx="5400675" cy="2449513"/>
          </a:xfrm>
        </p:spPr>
      </p:pic>
      <p:sp>
        <p:nvSpPr>
          <p:cNvPr id="63492" name="Rechthoek 4"/>
          <p:cNvSpPr>
            <a:spLocks noChangeArrowheads="1"/>
          </p:cNvSpPr>
          <p:nvPr/>
        </p:nvSpPr>
        <p:spPr bwMode="auto">
          <a:xfrm>
            <a:off x="684213" y="1628775"/>
            <a:ext cx="1295400" cy="369888"/>
          </a:xfrm>
          <a:prstGeom prst="rect">
            <a:avLst/>
          </a:prstGeom>
          <a:noFill/>
          <a:ln w="9525">
            <a:noFill/>
            <a:miter lim="800000"/>
            <a:headEnd/>
            <a:tailEnd/>
          </a:ln>
        </p:spPr>
        <p:txBody>
          <a:bodyPr>
            <a:spAutoFit/>
          </a:bodyPr>
          <a:lstStyle/>
          <a:p>
            <a:r>
              <a:rPr lang="nl-NL" i="1"/>
              <a:t>Plastiden</a:t>
            </a:r>
            <a:endParaRPr lang="nl-NL"/>
          </a:p>
        </p:txBody>
      </p:sp>
      <p:sp>
        <p:nvSpPr>
          <p:cNvPr id="63493" name="Tijdelijke aanduiding voor dianummer 5"/>
          <p:cNvSpPr>
            <a:spLocks noGrp="1"/>
          </p:cNvSpPr>
          <p:nvPr>
            <p:ph type="sldNum" sz="quarter" idx="12"/>
          </p:nvPr>
        </p:nvSpPr>
        <p:spPr>
          <a:noFill/>
        </p:spPr>
        <p:txBody>
          <a:bodyPr/>
          <a:lstStyle/>
          <a:p>
            <a:fld id="{8A06D0DF-AD7D-4D15-B4FD-CC21B5D2902D}" type="slidenum">
              <a:rPr lang="nl-NL" smtClean="0"/>
              <a:pPr/>
              <a:t>2</a:t>
            </a:fld>
            <a:endParaRPr lang="nl-NL"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dirty="0" err="1" smtClean="0"/>
              <a:t>Ontstaan</a:t>
            </a:r>
            <a:r>
              <a:rPr lang="en-US" sz="3200" dirty="0" smtClean="0"/>
              <a:t> </a:t>
            </a:r>
            <a:r>
              <a:rPr lang="en-US" sz="3200" dirty="0" err="1" smtClean="0"/>
              <a:t>heterotrofe</a:t>
            </a:r>
            <a:r>
              <a:rPr lang="en-US" sz="3200" dirty="0" smtClean="0"/>
              <a:t> </a:t>
            </a:r>
            <a:r>
              <a:rPr lang="en-US" sz="3200" dirty="0" err="1" smtClean="0"/>
              <a:t>eukaryoot</a:t>
            </a:r>
            <a:r>
              <a:rPr lang="en-US" sz="3200" dirty="0" smtClean="0"/>
              <a:t>: </a:t>
            </a:r>
            <a:r>
              <a:rPr lang="en-US" sz="3200" dirty="0" err="1" smtClean="0"/>
              <a:t>mitochondrium</a:t>
            </a:r>
            <a:endParaRPr lang="nl-NL"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627784" y="1196752"/>
            <a:ext cx="3960440" cy="554461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362274"/>
          </a:xfrm>
        </p:spPr>
        <p:txBody>
          <a:bodyPr>
            <a:normAutofit fontScale="90000"/>
          </a:bodyPr>
          <a:lstStyle/>
          <a:p>
            <a:r>
              <a:rPr lang="en-US" sz="3200" dirty="0" err="1" smtClean="0"/>
              <a:t>Ontstaan</a:t>
            </a:r>
            <a:r>
              <a:rPr lang="en-US" sz="3200" dirty="0" smtClean="0"/>
              <a:t> </a:t>
            </a:r>
            <a:r>
              <a:rPr lang="en-US" sz="3200" dirty="0" err="1" smtClean="0"/>
              <a:t>heterotrofe</a:t>
            </a:r>
            <a:r>
              <a:rPr lang="en-US" sz="3200" dirty="0" smtClean="0"/>
              <a:t> </a:t>
            </a:r>
            <a:r>
              <a:rPr lang="en-US" sz="3200" dirty="0" err="1" smtClean="0"/>
              <a:t>eukaryoot</a:t>
            </a:r>
            <a:r>
              <a:rPr lang="en-US" sz="3200" dirty="0" smtClean="0"/>
              <a:t>: </a:t>
            </a:r>
            <a:r>
              <a:rPr lang="en-US" sz="3200" dirty="0" err="1" smtClean="0"/>
              <a:t>bladgroenkorrel</a:t>
            </a:r>
            <a:r>
              <a:rPr lang="en-US" sz="3200" dirty="0" smtClean="0"/>
              <a:t> </a:t>
            </a:r>
            <a:r>
              <a:rPr lang="en-US" sz="3200" dirty="0" err="1" smtClean="0"/>
              <a:t>én</a:t>
            </a:r>
            <a:r>
              <a:rPr lang="en-US" sz="3200" dirty="0" smtClean="0"/>
              <a:t> </a:t>
            </a:r>
            <a:r>
              <a:rPr lang="en-US" sz="3200" dirty="0" err="1" smtClean="0"/>
              <a:t>mitochondrium</a:t>
            </a:r>
            <a:r>
              <a:rPr lang="en-US" sz="3200" dirty="0" smtClean="0"/>
              <a:t/>
            </a:r>
            <a:br>
              <a:rPr lang="en-US" sz="3200" dirty="0" smtClean="0"/>
            </a:br>
            <a:r>
              <a:rPr lang="nl-NL" sz="3200" dirty="0" smtClean="0"/>
              <a:t> Bekijk de </a:t>
            </a:r>
            <a:r>
              <a:rPr lang="nl-NL" sz="3200" dirty="0" smtClean="0">
                <a:hlinkClick r:id="rId2"/>
              </a:rPr>
              <a:t>animatie</a:t>
            </a:r>
            <a:r>
              <a:rPr lang="nl-NL" sz="3200" dirty="0" smtClean="0"/>
              <a:t> op </a:t>
            </a:r>
            <a:r>
              <a:rPr lang="nl-NL" sz="3200" dirty="0" err="1" smtClean="0"/>
              <a:t>Bioplek</a:t>
            </a:r>
            <a:r>
              <a:rPr lang="nl-NL" sz="3200" dirty="0" smtClean="0"/>
              <a:t> (klik </a:t>
            </a:r>
            <a:r>
              <a:rPr lang="nl-NL" sz="3200" dirty="0" smtClean="0">
                <a:hlinkClick r:id="rId3"/>
              </a:rPr>
              <a:t>hier</a:t>
            </a:r>
            <a:r>
              <a:rPr lang="nl-NL" sz="3200" dirty="0" smtClean="0"/>
              <a:t> voor de tablet of </a:t>
            </a:r>
            <a:r>
              <a:rPr lang="nl-NL" sz="3200" dirty="0" err="1" smtClean="0"/>
              <a:t>iPad</a:t>
            </a:r>
            <a:r>
              <a:rPr lang="nl-NL" sz="3200" dirty="0" smtClean="0"/>
              <a:t>). </a:t>
            </a:r>
            <a:r>
              <a:rPr lang="en-US" sz="3200" dirty="0" smtClean="0"/>
              <a:t/>
            </a:r>
            <a:br>
              <a:rPr lang="en-US" sz="3200" dirty="0" smtClean="0"/>
            </a:br>
            <a:endParaRPr lang="nl-NL" sz="3200" dirty="0"/>
          </a:p>
        </p:txBody>
      </p:sp>
      <p:pic>
        <p:nvPicPr>
          <p:cNvPr id="5122" name="Picture 2"/>
          <p:cNvPicPr>
            <a:picLocks noGrp="1" noChangeAspect="1" noChangeArrowheads="1"/>
          </p:cNvPicPr>
          <p:nvPr>
            <p:ph idx="1"/>
          </p:nvPr>
        </p:nvPicPr>
        <p:blipFill>
          <a:blip r:embed="rId4" cstate="print"/>
          <a:srcRect/>
          <a:stretch>
            <a:fillRect/>
          </a:stretch>
        </p:blipFill>
        <p:spPr bwMode="auto">
          <a:xfrm>
            <a:off x="467544" y="2636912"/>
            <a:ext cx="8250341" cy="345638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MAKEN OPDRACHTEN</a:t>
            </a:r>
            <a:endParaRPr lang="nl-NL" dirty="0"/>
          </a:p>
        </p:txBody>
      </p:sp>
      <p:sp>
        <p:nvSpPr>
          <p:cNvPr id="3" name="Tijdelijke aanduiding voor inhoud 2"/>
          <p:cNvSpPr>
            <a:spLocks noGrp="1"/>
          </p:cNvSpPr>
          <p:nvPr>
            <p:ph idx="1"/>
          </p:nvPr>
        </p:nvSpPr>
        <p:spPr/>
        <p:txBody>
          <a:bodyPr/>
          <a:lstStyle/>
          <a:p>
            <a:r>
              <a:rPr lang="en-US" dirty="0" err="1" smtClean="0"/>
              <a:t>Opdracht</a:t>
            </a:r>
            <a:r>
              <a:rPr lang="en-US" dirty="0" smtClean="0"/>
              <a:t> 17 </a:t>
            </a:r>
            <a:r>
              <a:rPr lang="en-US" dirty="0" err="1" smtClean="0"/>
              <a:t>blz</a:t>
            </a:r>
            <a:r>
              <a:rPr lang="en-US" dirty="0" smtClean="0"/>
              <a:t>. 71</a:t>
            </a:r>
          </a:p>
          <a:p>
            <a:r>
              <a:rPr lang="en-US" dirty="0" err="1" smtClean="0"/>
              <a:t>Opdracht</a:t>
            </a:r>
            <a:r>
              <a:rPr lang="en-US" dirty="0" smtClean="0"/>
              <a:t> 18 </a:t>
            </a:r>
            <a:r>
              <a:rPr lang="en-US" dirty="0" err="1" smtClean="0"/>
              <a:t>blz</a:t>
            </a:r>
            <a:r>
              <a:rPr lang="en-US" dirty="0" smtClean="0"/>
              <a:t>. 71</a:t>
            </a:r>
          </a:p>
          <a:p>
            <a:r>
              <a:rPr lang="en-US" dirty="0" err="1" smtClean="0"/>
              <a:t>Opdracht</a:t>
            </a:r>
            <a:r>
              <a:rPr lang="en-US" dirty="0" smtClean="0"/>
              <a:t> 19 </a:t>
            </a:r>
            <a:r>
              <a:rPr lang="en-US" dirty="0" err="1" smtClean="0"/>
              <a:t>blz</a:t>
            </a:r>
            <a:r>
              <a:rPr lang="en-US" dirty="0" smtClean="0"/>
              <a:t>. 73</a:t>
            </a:r>
          </a:p>
          <a:p>
            <a:r>
              <a:rPr lang="en-US" dirty="0" err="1" smtClean="0"/>
              <a:t>Opdracht</a:t>
            </a:r>
            <a:r>
              <a:rPr lang="en-US" dirty="0" smtClean="0"/>
              <a:t> 20 </a:t>
            </a:r>
            <a:r>
              <a:rPr lang="en-US" dirty="0" err="1" smtClean="0"/>
              <a:t>blz</a:t>
            </a:r>
            <a:r>
              <a:rPr lang="en-US" dirty="0" smtClean="0"/>
              <a:t>. 74</a:t>
            </a:r>
          </a:p>
          <a:p>
            <a:r>
              <a:rPr lang="en-US" dirty="0" err="1" smtClean="0"/>
              <a:t>Opdracht</a:t>
            </a:r>
            <a:r>
              <a:rPr lang="en-US" dirty="0" smtClean="0"/>
              <a:t> 21 </a:t>
            </a:r>
            <a:r>
              <a:rPr lang="en-US" dirty="0" err="1" smtClean="0"/>
              <a:t>blz</a:t>
            </a:r>
            <a:r>
              <a:rPr lang="en-US" dirty="0" smtClean="0"/>
              <a:t>. 74</a:t>
            </a:r>
          </a:p>
          <a:p>
            <a:r>
              <a:rPr lang="en-US" dirty="0" err="1" smtClean="0"/>
              <a:t>Opdracht</a:t>
            </a:r>
            <a:r>
              <a:rPr lang="en-US" dirty="0" smtClean="0"/>
              <a:t> 22 </a:t>
            </a:r>
            <a:r>
              <a:rPr lang="en-US" dirty="0" err="1" smtClean="0"/>
              <a:t>blz</a:t>
            </a:r>
            <a:r>
              <a:rPr lang="en-US" dirty="0" smtClean="0"/>
              <a:t>. </a:t>
            </a:r>
            <a:r>
              <a:rPr lang="en-US" smtClean="0"/>
              <a:t>75</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hloroplast1"/>
          <p:cNvPicPr>
            <a:picLocks noChangeAspect="1" noChangeArrowheads="1"/>
          </p:cNvPicPr>
          <p:nvPr/>
        </p:nvPicPr>
        <p:blipFill>
          <a:blip r:embed="rId2" cstate="print"/>
          <a:srcRect/>
          <a:stretch>
            <a:fillRect/>
          </a:stretch>
        </p:blipFill>
        <p:spPr bwMode="auto">
          <a:xfrm>
            <a:off x="0" y="0"/>
            <a:ext cx="5364163" cy="3522663"/>
          </a:xfrm>
          <a:prstGeom prst="rect">
            <a:avLst/>
          </a:prstGeom>
          <a:noFill/>
          <a:ln w="9525">
            <a:noFill/>
            <a:miter lim="800000"/>
            <a:headEnd/>
            <a:tailEnd/>
          </a:ln>
        </p:spPr>
      </p:pic>
      <p:pic>
        <p:nvPicPr>
          <p:cNvPr id="161795" name="Picture 3"/>
          <p:cNvPicPr>
            <a:picLocks noChangeAspect="1" noChangeArrowheads="1"/>
          </p:cNvPicPr>
          <p:nvPr/>
        </p:nvPicPr>
        <p:blipFill>
          <a:blip r:embed="rId3" cstate="print"/>
          <a:srcRect/>
          <a:stretch>
            <a:fillRect/>
          </a:stretch>
        </p:blipFill>
        <p:spPr bwMode="auto">
          <a:xfrm>
            <a:off x="4787900" y="0"/>
            <a:ext cx="4356100" cy="3533775"/>
          </a:xfrm>
          <a:prstGeom prst="rect">
            <a:avLst/>
          </a:prstGeom>
          <a:noFill/>
          <a:ln w="9525">
            <a:noFill/>
            <a:miter lim="800000"/>
            <a:headEnd/>
            <a:tailEnd/>
          </a:ln>
        </p:spPr>
      </p:pic>
      <p:pic>
        <p:nvPicPr>
          <p:cNvPr id="161796" name="Picture 4" descr="amyloplast"/>
          <p:cNvPicPr>
            <a:picLocks noChangeAspect="1" noChangeArrowheads="1"/>
          </p:cNvPicPr>
          <p:nvPr/>
        </p:nvPicPr>
        <p:blipFill>
          <a:blip r:embed="rId4" cstate="print"/>
          <a:srcRect/>
          <a:stretch>
            <a:fillRect/>
          </a:stretch>
        </p:blipFill>
        <p:spPr bwMode="auto">
          <a:xfrm>
            <a:off x="2051050" y="2738438"/>
            <a:ext cx="5245100" cy="4119562"/>
          </a:xfrm>
          <a:prstGeom prst="rect">
            <a:avLst/>
          </a:prstGeom>
          <a:noFill/>
          <a:ln w="9525">
            <a:noFill/>
            <a:miter lim="800000"/>
            <a:headEnd/>
            <a:tailEnd/>
          </a:ln>
        </p:spPr>
      </p:pic>
      <p:sp>
        <p:nvSpPr>
          <p:cNvPr id="64517" name="Tijdelijke aanduiding voor dianummer 5"/>
          <p:cNvSpPr>
            <a:spLocks noGrp="1"/>
          </p:cNvSpPr>
          <p:nvPr>
            <p:ph type="sldNum" sz="quarter" idx="12"/>
          </p:nvPr>
        </p:nvSpPr>
        <p:spPr>
          <a:noFill/>
        </p:spPr>
        <p:txBody>
          <a:bodyPr/>
          <a:lstStyle/>
          <a:p>
            <a:fld id="{E3AA3359-99C1-4624-A40B-61662820D5AC}" type="slidenum">
              <a:rPr lang="nl-NL" smtClean="0"/>
              <a:pPr/>
              <a:t>3</a:t>
            </a:fld>
            <a:endParaRPr lang="nl-NL"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1000" fill="hold"/>
                                        <p:tgtEl>
                                          <p:spTgt spid="161795"/>
                                        </p:tgtEl>
                                        <p:attrNameLst>
                                          <p:attrName>ppt_x</p:attrName>
                                        </p:attrNameLst>
                                      </p:cBhvr>
                                      <p:tavLst>
                                        <p:tav tm="0">
                                          <p:val>
                                            <p:strVal val="#ppt_x-.2"/>
                                          </p:val>
                                        </p:tav>
                                        <p:tav tm="100000">
                                          <p:val>
                                            <p:strVal val="#ppt_x"/>
                                          </p:val>
                                        </p:tav>
                                      </p:tavLst>
                                    </p:anim>
                                    <p:anim calcmode="lin" valueType="num">
                                      <p:cBhvr>
                                        <p:cTn id="8" dur="1000" fill="hold"/>
                                        <p:tgtEl>
                                          <p:spTgt spid="1617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1796"/>
                                        </p:tgtEl>
                                        <p:attrNameLst>
                                          <p:attrName>style.visibility</p:attrName>
                                        </p:attrNameLst>
                                      </p:cBhvr>
                                      <p:to>
                                        <p:strVal val="visible"/>
                                      </p:to>
                                    </p:set>
                                    <p:anim calcmode="lin" valueType="num">
                                      <p:cBhvr>
                                        <p:cTn id="14" dur="1000" fill="hold"/>
                                        <p:tgtEl>
                                          <p:spTgt spid="161796"/>
                                        </p:tgtEl>
                                        <p:attrNameLst>
                                          <p:attrName>ppt_x</p:attrName>
                                        </p:attrNameLst>
                                      </p:cBhvr>
                                      <p:tavLst>
                                        <p:tav tm="0">
                                          <p:val>
                                            <p:strVal val="#ppt_x-.2"/>
                                          </p:val>
                                        </p:tav>
                                        <p:tav tm="100000">
                                          <p:val>
                                            <p:strVal val="#ppt_x"/>
                                          </p:val>
                                        </p:tav>
                                      </p:tavLst>
                                    </p:anim>
                                    <p:anim calcmode="lin" valueType="num">
                                      <p:cBhvr>
                                        <p:cTn id="15" dur="1000" fill="hold"/>
                                        <p:tgtEl>
                                          <p:spTgt spid="16179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bladeren"/>
          <p:cNvPicPr>
            <a:picLocks noChangeAspect="1" noChangeArrowheads="1"/>
          </p:cNvPicPr>
          <p:nvPr/>
        </p:nvPicPr>
        <p:blipFill>
          <a:blip r:embed="rId2" cstate="print"/>
          <a:srcRect/>
          <a:stretch>
            <a:fillRect/>
          </a:stretch>
        </p:blipFill>
        <p:spPr bwMode="auto">
          <a:xfrm>
            <a:off x="0" y="0"/>
            <a:ext cx="3214688" cy="3214688"/>
          </a:xfrm>
          <a:prstGeom prst="rect">
            <a:avLst/>
          </a:prstGeom>
          <a:noFill/>
          <a:ln w="9525">
            <a:noFill/>
            <a:miter lim="800000"/>
            <a:headEnd/>
            <a:tailEnd/>
          </a:ln>
        </p:spPr>
      </p:pic>
      <p:pic>
        <p:nvPicPr>
          <p:cNvPr id="162819" name="Picture 3" descr="ask-bladeren01"/>
          <p:cNvPicPr>
            <a:picLocks noChangeAspect="1" noChangeArrowheads="1"/>
          </p:cNvPicPr>
          <p:nvPr/>
        </p:nvPicPr>
        <p:blipFill>
          <a:blip r:embed="rId3" cstate="print"/>
          <a:srcRect/>
          <a:stretch>
            <a:fillRect/>
          </a:stretch>
        </p:blipFill>
        <p:spPr bwMode="auto">
          <a:xfrm>
            <a:off x="4140200" y="0"/>
            <a:ext cx="3167063" cy="3167063"/>
          </a:xfrm>
          <a:prstGeom prst="rect">
            <a:avLst/>
          </a:prstGeom>
          <a:noFill/>
          <a:ln w="9525">
            <a:noFill/>
            <a:miter lim="800000"/>
            <a:headEnd/>
            <a:tailEnd/>
          </a:ln>
        </p:spPr>
      </p:pic>
      <p:pic>
        <p:nvPicPr>
          <p:cNvPr id="162820" name="Picture 4" descr="tomaat"/>
          <p:cNvPicPr>
            <a:picLocks noChangeAspect="1" noChangeArrowheads="1"/>
          </p:cNvPicPr>
          <p:nvPr/>
        </p:nvPicPr>
        <p:blipFill>
          <a:blip r:embed="rId4" cstate="print"/>
          <a:srcRect/>
          <a:stretch>
            <a:fillRect/>
          </a:stretch>
        </p:blipFill>
        <p:spPr bwMode="auto">
          <a:xfrm>
            <a:off x="2484438" y="1773238"/>
            <a:ext cx="3673475" cy="4897437"/>
          </a:xfrm>
          <a:prstGeom prst="rect">
            <a:avLst/>
          </a:prstGeom>
          <a:noFill/>
          <a:ln w="9525">
            <a:noFill/>
            <a:miter lim="800000"/>
            <a:headEnd/>
            <a:tailEnd/>
          </a:ln>
        </p:spPr>
      </p:pic>
      <p:sp>
        <p:nvSpPr>
          <p:cNvPr id="65541" name="Tijdelijke aanduiding voor dianummer 5"/>
          <p:cNvSpPr>
            <a:spLocks noGrp="1"/>
          </p:cNvSpPr>
          <p:nvPr>
            <p:ph type="sldNum" sz="quarter" idx="12"/>
          </p:nvPr>
        </p:nvSpPr>
        <p:spPr>
          <a:noFill/>
        </p:spPr>
        <p:txBody>
          <a:bodyPr/>
          <a:lstStyle/>
          <a:p>
            <a:fld id="{3497DE18-9E02-426F-B07B-5602F55146BD}" type="slidenum">
              <a:rPr lang="nl-NL" smtClean="0"/>
              <a:pPr/>
              <a:t>4</a:t>
            </a:fld>
            <a:endParaRPr lang="nl-NL"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p:cTn id="7" dur="1000" fill="hold"/>
                                        <p:tgtEl>
                                          <p:spTgt spid="162819"/>
                                        </p:tgtEl>
                                        <p:attrNameLst>
                                          <p:attrName>ppt_w</p:attrName>
                                        </p:attrNameLst>
                                      </p:cBhvr>
                                      <p:tavLst>
                                        <p:tav tm="0">
                                          <p:val>
                                            <p:fltVal val="0"/>
                                          </p:val>
                                        </p:tav>
                                        <p:tav tm="100000">
                                          <p:val>
                                            <p:strVal val="#ppt_w"/>
                                          </p:val>
                                        </p:tav>
                                      </p:tavLst>
                                    </p:anim>
                                    <p:anim calcmode="lin" valueType="num">
                                      <p:cBhvr>
                                        <p:cTn id="8" dur="1000" fill="hold"/>
                                        <p:tgtEl>
                                          <p:spTgt spid="162819"/>
                                        </p:tgtEl>
                                        <p:attrNameLst>
                                          <p:attrName>ppt_h</p:attrName>
                                        </p:attrNameLst>
                                      </p:cBhvr>
                                      <p:tavLst>
                                        <p:tav tm="0">
                                          <p:val>
                                            <p:fltVal val="0"/>
                                          </p:val>
                                        </p:tav>
                                        <p:tav tm="100000">
                                          <p:val>
                                            <p:strVal val="#ppt_h"/>
                                          </p:val>
                                        </p:tav>
                                      </p:tavLst>
                                    </p:anim>
                                    <p:anim calcmode="lin" valueType="num">
                                      <p:cBhvr>
                                        <p:cTn id="9" dur="1000" fill="hold"/>
                                        <p:tgtEl>
                                          <p:spTgt spid="1628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28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2820"/>
                                        </p:tgtEl>
                                        <p:attrNameLst>
                                          <p:attrName>style.visibility</p:attrName>
                                        </p:attrNameLst>
                                      </p:cBhvr>
                                      <p:to>
                                        <p:strVal val="visible"/>
                                      </p:to>
                                    </p:set>
                                    <p:anim calcmode="lin" valueType="num">
                                      <p:cBhvr>
                                        <p:cTn id="15" dur="500" fill="hold"/>
                                        <p:tgtEl>
                                          <p:spTgt spid="162820"/>
                                        </p:tgtEl>
                                        <p:attrNameLst>
                                          <p:attrName>ppt_w</p:attrName>
                                        </p:attrNameLst>
                                      </p:cBhvr>
                                      <p:tavLst>
                                        <p:tav tm="0">
                                          <p:val>
                                            <p:fltVal val="0"/>
                                          </p:val>
                                        </p:tav>
                                        <p:tav tm="100000">
                                          <p:val>
                                            <p:strVal val="#ppt_w"/>
                                          </p:val>
                                        </p:tav>
                                      </p:tavLst>
                                    </p:anim>
                                    <p:anim calcmode="lin" valueType="num">
                                      <p:cBhvr>
                                        <p:cTn id="16" dur="500" fill="hold"/>
                                        <p:tgtEl>
                                          <p:spTgt spid="162820"/>
                                        </p:tgtEl>
                                        <p:attrNameLst>
                                          <p:attrName>ppt_h</p:attrName>
                                        </p:attrNameLst>
                                      </p:cBhvr>
                                      <p:tavLst>
                                        <p:tav tm="0">
                                          <p:val>
                                            <p:fltVal val="0"/>
                                          </p:val>
                                        </p:tav>
                                        <p:tav tm="100000">
                                          <p:val>
                                            <p:strVal val="#ppt_h"/>
                                          </p:val>
                                        </p:tav>
                                      </p:tavLst>
                                    </p:anim>
                                    <p:anim calcmode="lin" valueType="num">
                                      <p:cBhvr>
                                        <p:cTn id="17" dur="500" fill="hold"/>
                                        <p:tgtEl>
                                          <p:spTgt spid="162820"/>
                                        </p:tgtEl>
                                        <p:attrNameLst>
                                          <p:attrName>style.rotation</p:attrName>
                                        </p:attrNameLst>
                                      </p:cBhvr>
                                      <p:tavLst>
                                        <p:tav tm="0">
                                          <p:val>
                                            <p:fltVal val="360"/>
                                          </p:val>
                                        </p:tav>
                                        <p:tav tm="100000">
                                          <p:val>
                                            <p:fltVal val="0"/>
                                          </p:val>
                                        </p:tav>
                                      </p:tavLst>
                                    </p:anim>
                                    <p:animEffect transition="in" filter="fade">
                                      <p:cBhvr>
                                        <p:cTn id="18"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nl-NL" sz="3200" b="1" dirty="0" smtClean="0"/>
              <a:t/>
            </a:r>
            <a:br>
              <a:rPr lang="nl-NL" sz="3200" b="1" dirty="0" smtClean="0"/>
            </a:br>
            <a:r>
              <a:rPr lang="nl-NL" sz="3200" b="1" dirty="0" smtClean="0"/>
              <a:t>Plantencellen en hun organellen  6</a:t>
            </a:r>
            <a:br>
              <a:rPr lang="nl-NL" sz="3200" b="1" dirty="0" smtClean="0"/>
            </a:br>
            <a:r>
              <a:rPr lang="nl-NL" sz="2000" dirty="0" err="1" smtClean="0"/>
              <a:t>Anthocyaan</a:t>
            </a:r>
            <a:r>
              <a:rPr lang="nl-NL" sz="2000" dirty="0" smtClean="0"/>
              <a:t> = kleurstof in de </a:t>
            </a:r>
            <a:r>
              <a:rPr lang="nl-NL" sz="2000" dirty="0" err="1" smtClean="0"/>
              <a:t>vacuole</a:t>
            </a:r>
            <a:r>
              <a:rPr lang="nl-NL" sz="2000" dirty="0" smtClean="0"/>
              <a:t/>
            </a:r>
            <a:br>
              <a:rPr lang="nl-NL" sz="2000" dirty="0" smtClean="0"/>
            </a:br>
            <a:r>
              <a:rPr lang="nl-NL" sz="2000" dirty="0" err="1" smtClean="0"/>
              <a:t>Vacuole</a:t>
            </a:r>
            <a:r>
              <a:rPr lang="nl-NL" sz="2000" dirty="0" smtClean="0"/>
              <a:t> heeft ook veel zouten/suikers</a:t>
            </a:r>
            <a:r>
              <a:rPr lang="nl-NL" sz="3200" dirty="0" smtClean="0"/>
              <a:t/>
            </a:r>
            <a:br>
              <a:rPr lang="nl-NL" sz="3200" dirty="0" smtClean="0"/>
            </a:br>
            <a:endParaRPr lang="nl-NL" sz="3200" dirty="0" smtClean="0">
              <a:latin typeface="Tahoma" pitchFamily="34" charset="0"/>
            </a:endParaRPr>
          </a:p>
        </p:txBody>
      </p:sp>
      <p:pic>
        <p:nvPicPr>
          <p:cNvPr id="159748" name="Picture 4" descr="vacuole cel"/>
          <p:cNvPicPr>
            <a:picLocks noGrp="1" noChangeAspect="1" noChangeArrowheads="1"/>
          </p:cNvPicPr>
          <p:nvPr>
            <p:ph idx="1"/>
          </p:nvPr>
        </p:nvPicPr>
        <p:blipFill>
          <a:blip r:embed="rId2" cstate="print"/>
          <a:srcRect/>
          <a:stretch>
            <a:fillRect/>
          </a:stretch>
        </p:blipFill>
        <p:spPr>
          <a:xfrm>
            <a:off x="2124075" y="2133600"/>
            <a:ext cx="4933950" cy="3067050"/>
          </a:xfrm>
        </p:spPr>
      </p:pic>
      <p:sp>
        <p:nvSpPr>
          <p:cNvPr id="66564" name="Tijdelijke aanduiding voor dianummer 4"/>
          <p:cNvSpPr>
            <a:spLocks noGrp="1"/>
          </p:cNvSpPr>
          <p:nvPr>
            <p:ph type="sldNum" sz="quarter" idx="12"/>
          </p:nvPr>
        </p:nvSpPr>
        <p:spPr>
          <a:noFill/>
        </p:spPr>
        <p:txBody>
          <a:bodyPr/>
          <a:lstStyle/>
          <a:p>
            <a:fld id="{AB6EB6EF-9DE5-412F-BBDC-F13514D89E58}" type="slidenum">
              <a:rPr lang="nl-NL" smtClean="0"/>
              <a:pPr/>
              <a:t>5</a:t>
            </a:fld>
            <a:endParaRPr lang="nl-NL"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diamond(in)">
                                      <p:cBhvr>
                                        <p:cTn id="7" dur="20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457200" y="274638"/>
            <a:ext cx="8229600" cy="633412"/>
          </a:xfrm>
        </p:spPr>
        <p:txBody>
          <a:bodyPr>
            <a:normAutofit fontScale="90000"/>
          </a:bodyPr>
          <a:lstStyle/>
          <a:p>
            <a:r>
              <a:rPr lang="nl-NL" sz="3200" b="1" dirty="0" smtClean="0"/>
              <a:t/>
            </a:r>
            <a:br>
              <a:rPr lang="nl-NL" sz="3200" b="1" dirty="0" smtClean="0"/>
            </a:br>
            <a:r>
              <a:rPr lang="nl-NL" sz="3200" b="1" dirty="0" smtClean="0"/>
              <a:t/>
            </a:r>
            <a:br>
              <a:rPr lang="nl-NL" sz="3200" b="1" dirty="0" smtClean="0"/>
            </a:br>
            <a:r>
              <a:rPr lang="nl-NL" sz="3200" b="1" dirty="0" smtClean="0"/>
              <a:t/>
            </a:r>
            <a:br>
              <a:rPr lang="nl-NL" sz="3200" b="1" dirty="0" smtClean="0"/>
            </a:br>
            <a:r>
              <a:rPr lang="nl-NL" sz="3200" b="1" dirty="0" smtClean="0"/>
              <a:t>De celkern en het ER</a:t>
            </a:r>
            <a:br>
              <a:rPr lang="nl-NL" sz="3200" b="1" dirty="0" smtClean="0"/>
            </a:br>
            <a:r>
              <a:rPr lang="nl-NL" sz="3200" b="1" dirty="0" smtClean="0"/>
              <a:t/>
            </a:r>
            <a:br>
              <a:rPr lang="nl-NL" sz="3200" b="1" dirty="0" smtClean="0"/>
            </a:br>
            <a:r>
              <a:rPr lang="nl-NL" sz="1800" dirty="0" smtClean="0"/>
              <a:t>De</a:t>
            </a:r>
            <a:r>
              <a:rPr lang="nl-NL" sz="1800" b="1" dirty="0" smtClean="0"/>
              <a:t> celkern</a:t>
            </a:r>
            <a:r>
              <a:rPr lang="nl-NL" sz="1800" dirty="0" smtClean="0"/>
              <a:t> is met een lichtmicroscoop zichtbaar, al zijn er daarmee weinig details te zien. Met een elektronenmicroscoop bekeken is de kern een bolvormig organel, dat is omgeven door een dubbele </a:t>
            </a:r>
            <a:r>
              <a:rPr lang="nl-NL" sz="1800" b="1" dirty="0" smtClean="0"/>
              <a:t>kernmembraan</a:t>
            </a:r>
            <a:r>
              <a:rPr lang="nl-NL" sz="1800" dirty="0" smtClean="0"/>
              <a:t> met daarin kernporiën. Via de kernporiën kunnen stoffen de celkern in- en uitgaan. Binnen de celkern zijn kernlichaampjes en </a:t>
            </a:r>
            <a:r>
              <a:rPr lang="nl-NL" sz="1800" dirty="0" err="1" smtClean="0"/>
              <a:t>chromatine</a:t>
            </a:r>
            <a:r>
              <a:rPr lang="nl-NL" sz="1800" dirty="0" smtClean="0"/>
              <a:t> zichtbaar (waarover later meer)</a:t>
            </a:r>
          </a:p>
        </p:txBody>
      </p:sp>
      <p:pic>
        <p:nvPicPr>
          <p:cNvPr id="4" name="Tijdelijke aanduiding voor inhoud 3" descr="celkern.jpg"/>
          <p:cNvPicPr>
            <a:picLocks noGrp="1" noChangeAspect="1"/>
          </p:cNvPicPr>
          <p:nvPr>
            <p:ph idx="1"/>
          </p:nvPr>
        </p:nvPicPr>
        <p:blipFill>
          <a:blip r:embed="rId2" cstate="print"/>
          <a:srcRect/>
          <a:stretch>
            <a:fillRect/>
          </a:stretch>
        </p:blipFill>
        <p:spPr>
          <a:xfrm>
            <a:off x="1042988" y="981075"/>
            <a:ext cx="7191375" cy="5192713"/>
          </a:xfrm>
        </p:spPr>
      </p:pic>
      <p:sp>
        <p:nvSpPr>
          <p:cNvPr id="69636" name="Tijdelijke aanduiding voor dianummer 5"/>
          <p:cNvSpPr>
            <a:spLocks noGrp="1"/>
          </p:cNvSpPr>
          <p:nvPr>
            <p:ph type="sldNum" sz="quarter" idx="12"/>
          </p:nvPr>
        </p:nvSpPr>
        <p:spPr>
          <a:noFill/>
        </p:spPr>
        <p:txBody>
          <a:bodyPr/>
          <a:lstStyle/>
          <a:p>
            <a:fld id="{D0428F38-D1E7-4DD4-936E-1431D275B663}" type="slidenum">
              <a:rPr lang="nl-NL" smtClean="0"/>
              <a:pPr/>
              <a:t>6</a:t>
            </a:fld>
            <a:endParaRPr lang="nl-NL"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457200" y="274638"/>
            <a:ext cx="8229600" cy="633412"/>
          </a:xfrm>
        </p:spPr>
        <p:txBody>
          <a:bodyPr/>
          <a:lstStyle/>
          <a:p>
            <a:r>
              <a:rPr lang="nl-NL" sz="3200" b="1" dirty="0" smtClean="0"/>
              <a:t>De celkern en het ER</a:t>
            </a:r>
            <a:endParaRPr lang="nl-NL" sz="3200" dirty="0" smtClean="0"/>
          </a:p>
        </p:txBody>
      </p:sp>
      <p:sp>
        <p:nvSpPr>
          <p:cNvPr id="70659" name="Tijdelijke aanduiding voor inhoud 2"/>
          <p:cNvSpPr>
            <a:spLocks noGrp="1"/>
          </p:cNvSpPr>
          <p:nvPr>
            <p:ph idx="1"/>
          </p:nvPr>
        </p:nvSpPr>
        <p:spPr>
          <a:xfrm>
            <a:off x="457200" y="1125538"/>
            <a:ext cx="8229600" cy="5399087"/>
          </a:xfrm>
        </p:spPr>
        <p:txBody>
          <a:bodyPr/>
          <a:lstStyle/>
          <a:p>
            <a:r>
              <a:rPr lang="nl-NL" sz="2200" smtClean="0"/>
              <a:t>Het </a:t>
            </a:r>
            <a:r>
              <a:rPr lang="nl-NL" sz="2200" b="1" smtClean="0"/>
              <a:t>endoplasmatisch reticulum</a:t>
            </a:r>
            <a:r>
              <a:rPr lang="nl-NL" sz="2200" smtClean="0"/>
              <a:t> (= ER, letterlijk: 'netwerk in het plasma') is een stelsel van ‘buizen’ dat verspreid door de hele cel ligt. Op EM-foto’s is te zien dat op de buitenkant van het netwerk vaak kleine bolletjes zitten. Dit zijn de </a:t>
            </a:r>
            <a:r>
              <a:rPr lang="nl-NL" sz="2200" b="1" smtClean="0"/>
              <a:t>ribosomen</a:t>
            </a:r>
            <a:r>
              <a:rPr lang="nl-NL" sz="2200" smtClean="0"/>
              <a:t>. Men spreekt dan van </a:t>
            </a:r>
            <a:r>
              <a:rPr lang="nl-NL" sz="2200" b="1" smtClean="0"/>
              <a:t>ruw ER</a:t>
            </a:r>
            <a:r>
              <a:rPr lang="nl-NL" sz="2200" smtClean="0"/>
              <a:t>. </a:t>
            </a:r>
            <a:br>
              <a:rPr lang="nl-NL" sz="2200" smtClean="0"/>
            </a:br>
            <a:r>
              <a:rPr lang="nl-NL" sz="2200" smtClean="0"/>
              <a:t>Er is ook </a:t>
            </a:r>
            <a:r>
              <a:rPr lang="nl-NL" sz="2200" b="1" smtClean="0"/>
              <a:t>glad ER</a:t>
            </a:r>
            <a:r>
              <a:rPr lang="nl-NL" sz="2200" smtClean="0"/>
              <a:t>, dan zitten er geen ribosomen op de buitenkant van de membranen. Het ER is via de kernporiën met de celkern verbonden; zo kan de celkern via het ER stoffen laten transporteren. </a:t>
            </a:r>
            <a:br>
              <a:rPr lang="nl-NL" sz="2200" smtClean="0"/>
            </a:br>
            <a:r>
              <a:rPr lang="nl-NL" sz="2200" smtClean="0"/>
              <a:t>De ribosomen zijn organellen die zorgen voor de </a:t>
            </a:r>
            <a:r>
              <a:rPr lang="nl-NL" sz="2200" b="1" smtClean="0"/>
              <a:t>opbouw van eiwitten</a:t>
            </a:r>
            <a:r>
              <a:rPr lang="nl-NL" sz="2200" smtClean="0"/>
              <a:t> (eiwitsynthese). De cel heeft veel verschillende eiwitten nodig. De </a:t>
            </a:r>
            <a:r>
              <a:rPr lang="nl-NL" sz="2200" b="1" smtClean="0"/>
              <a:t>celmembraan</a:t>
            </a:r>
            <a:r>
              <a:rPr lang="nl-NL" sz="2200" smtClean="0"/>
              <a:t> bevat veel eiwitten. Ook </a:t>
            </a:r>
            <a:r>
              <a:rPr lang="nl-NL" sz="2200" b="1" smtClean="0"/>
              <a:t>enzymen</a:t>
            </a:r>
            <a:r>
              <a:rPr lang="nl-NL" sz="2200" smtClean="0"/>
              <a:t>, het ’gereedschap’ van de cel, zijn eiwitten. Als de eiwitten klaar zijn, kan het ER ze transporteren naar die gedeelten van de cel waar ze nodig zijn</a:t>
            </a:r>
          </a:p>
        </p:txBody>
      </p:sp>
      <p:sp>
        <p:nvSpPr>
          <p:cNvPr id="70660" name="Tijdelijke aanduiding voor dianummer 4"/>
          <p:cNvSpPr>
            <a:spLocks noGrp="1"/>
          </p:cNvSpPr>
          <p:nvPr>
            <p:ph type="sldNum" sz="quarter" idx="12"/>
          </p:nvPr>
        </p:nvSpPr>
        <p:spPr>
          <a:noFill/>
        </p:spPr>
        <p:txBody>
          <a:bodyPr/>
          <a:lstStyle/>
          <a:p>
            <a:fld id="{A3F3D7C4-0B8C-414B-8A8D-EB8876D3DB74}" type="slidenum">
              <a:rPr lang="nl-NL" smtClean="0"/>
              <a:pPr/>
              <a:t>7</a:t>
            </a:fld>
            <a:endParaRPr lang="nl-NL"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457200" y="274638"/>
            <a:ext cx="8229600" cy="777875"/>
          </a:xfrm>
        </p:spPr>
        <p:txBody>
          <a:bodyPr/>
          <a:lstStyle/>
          <a:p>
            <a:r>
              <a:rPr lang="nl-NL" sz="3200" smtClean="0"/>
              <a:t>E.R. en ribosomen</a:t>
            </a:r>
          </a:p>
        </p:txBody>
      </p:sp>
      <p:pic>
        <p:nvPicPr>
          <p:cNvPr id="71683" name="Tijdelijke aanduiding voor inhoud 3" descr="ER en ribosomen.jpg"/>
          <p:cNvPicPr>
            <a:picLocks noGrp="1" noChangeAspect="1"/>
          </p:cNvPicPr>
          <p:nvPr>
            <p:ph idx="1"/>
          </p:nvPr>
        </p:nvPicPr>
        <p:blipFill>
          <a:blip r:embed="rId2" cstate="print"/>
          <a:srcRect/>
          <a:stretch>
            <a:fillRect/>
          </a:stretch>
        </p:blipFill>
        <p:spPr>
          <a:xfrm>
            <a:off x="395288" y="1700213"/>
            <a:ext cx="8331200" cy="4032250"/>
          </a:xfrm>
        </p:spPr>
      </p:pic>
      <p:sp>
        <p:nvSpPr>
          <p:cNvPr id="71684" name="Tijdelijke aanduiding voor dianummer 4"/>
          <p:cNvSpPr>
            <a:spLocks noGrp="1"/>
          </p:cNvSpPr>
          <p:nvPr>
            <p:ph type="sldNum" sz="quarter" idx="12"/>
          </p:nvPr>
        </p:nvSpPr>
        <p:spPr>
          <a:noFill/>
        </p:spPr>
        <p:txBody>
          <a:bodyPr/>
          <a:lstStyle/>
          <a:p>
            <a:fld id="{53AF99C6-33C7-456D-BAD5-F5879053099E}" type="slidenum">
              <a:rPr lang="nl-NL" smtClean="0"/>
              <a:pPr/>
              <a:t>8</a:t>
            </a:fld>
            <a:endParaRPr lang="nl-NL"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706090"/>
          </a:xfrm>
        </p:spPr>
        <p:txBody>
          <a:bodyPr>
            <a:normAutofit/>
          </a:bodyPr>
          <a:lstStyle/>
          <a:p>
            <a:pPr eaLnBrk="1" hangingPunct="1"/>
            <a:r>
              <a:rPr lang="en-US" sz="3200" b="1" dirty="0" smtClean="0"/>
              <a:t>ENDOPLASMATISCH RETICULUM (E.R.)</a:t>
            </a:r>
            <a:endParaRPr lang="nl-NL" sz="3200" b="1" dirty="0" smtClean="0"/>
          </a:p>
        </p:txBody>
      </p:sp>
      <p:sp>
        <p:nvSpPr>
          <p:cNvPr id="72707" name="Rectangle 3"/>
          <p:cNvSpPr>
            <a:spLocks noGrp="1" noChangeArrowheads="1"/>
          </p:cNvSpPr>
          <p:nvPr>
            <p:ph type="body" idx="1"/>
          </p:nvPr>
        </p:nvSpPr>
        <p:spPr>
          <a:xfrm>
            <a:off x="457200" y="1196752"/>
            <a:ext cx="8229600" cy="4929411"/>
          </a:xfrm>
        </p:spPr>
        <p:txBody>
          <a:bodyPr/>
          <a:lstStyle/>
          <a:p>
            <a:pPr eaLnBrk="1" hangingPunct="1">
              <a:buNone/>
            </a:pPr>
            <a:r>
              <a:rPr lang="nl-NL" sz="2400" dirty="0" smtClean="0"/>
              <a:t>Foto: E.R. met elektronenmicroscoop</a:t>
            </a:r>
          </a:p>
        </p:txBody>
      </p:sp>
      <p:pic>
        <p:nvPicPr>
          <p:cNvPr id="72708" name="Picture 5" descr="E"/>
          <p:cNvPicPr>
            <a:picLocks noChangeAspect="1" noChangeArrowheads="1"/>
          </p:cNvPicPr>
          <p:nvPr/>
        </p:nvPicPr>
        <p:blipFill>
          <a:blip r:embed="rId2" cstate="print"/>
          <a:srcRect/>
          <a:stretch>
            <a:fillRect/>
          </a:stretch>
        </p:blipFill>
        <p:spPr bwMode="auto">
          <a:xfrm>
            <a:off x="1090237" y="2060847"/>
            <a:ext cx="7082163" cy="4227011"/>
          </a:xfrm>
          <a:prstGeom prst="rect">
            <a:avLst/>
          </a:prstGeom>
          <a:noFill/>
          <a:ln w="9525">
            <a:noFill/>
            <a:miter lim="800000"/>
            <a:headEnd/>
            <a:tailEnd/>
          </a:ln>
        </p:spPr>
      </p:pic>
      <p:sp>
        <p:nvSpPr>
          <p:cNvPr id="72709" name="Tijdelijke aanduiding voor dianummer 5"/>
          <p:cNvSpPr>
            <a:spLocks noGrp="1"/>
          </p:cNvSpPr>
          <p:nvPr>
            <p:ph type="sldNum" sz="quarter" idx="12"/>
          </p:nvPr>
        </p:nvSpPr>
        <p:spPr>
          <a:noFill/>
        </p:spPr>
        <p:txBody>
          <a:bodyPr/>
          <a:lstStyle/>
          <a:p>
            <a:fld id="{7C3432D0-A168-4FF1-8B6D-C7E258F84424}" type="slidenum">
              <a:rPr lang="nl-NL" smtClean="0"/>
              <a:pPr/>
              <a:t>9</a:t>
            </a:fld>
            <a:endParaRPr lang="nl-NL"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259</Words>
  <Application>Microsoft Office PowerPoint</Application>
  <PresentationFormat>Diavoorstelling (4:3)</PresentationFormat>
  <Paragraphs>66</Paragraphs>
  <Slides>22</Slides>
  <Notes>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Office-thema</vt:lpstr>
      <vt:lpstr>B. Stof 5 De celorganellen Plantencellen en hun organellen  1</vt:lpstr>
      <vt:lpstr>Plantencellen en hun organellen  2</vt:lpstr>
      <vt:lpstr>Dia 3</vt:lpstr>
      <vt:lpstr>Dia 4</vt:lpstr>
      <vt:lpstr> Plantencellen en hun organellen  6 Anthocyaan = kleurstof in de vacuole Vacuole heeft ook veel zouten/suikers </vt:lpstr>
      <vt:lpstr>   De celkern en het ER  De celkern is met een lichtmicroscoop zichtbaar, al zijn er daarmee weinig details te zien. Met een elektronenmicroscoop bekeken is de kern een bolvormig organel, dat is omgeven door een dubbele kernmembraan met daarin kernporiën. Via de kernporiën kunnen stoffen de celkern in- en uitgaan. Binnen de celkern zijn kernlichaampjes en chromatine zichtbaar (waarover later meer)</vt:lpstr>
      <vt:lpstr>De celkern en het ER</vt:lpstr>
      <vt:lpstr>E.R. en ribosomen</vt:lpstr>
      <vt:lpstr>ENDOPLASMATISCH RETICULUM (E.R.)</vt:lpstr>
      <vt:lpstr>RIBOSOMEN</vt:lpstr>
      <vt:lpstr>Mitochondrium, golgi-systeem en lysosoom  1</vt:lpstr>
      <vt:lpstr>SUBMICROSCOPISCH</vt:lpstr>
      <vt:lpstr>Mitochondrium, golgi-systeem en lysosoom  2</vt:lpstr>
      <vt:lpstr>Mitochondrium, golgi-systeem en lysosoom  3</vt:lpstr>
      <vt:lpstr>GOLGI systeem</vt:lpstr>
      <vt:lpstr>Mitochondrium, golgi-systeem en lysosoom  4</vt:lpstr>
      <vt:lpstr>ALGEMENE DIA</vt:lpstr>
      <vt:lpstr>Mitochondrium, golgi-systeem en lysosoom  5</vt:lpstr>
      <vt:lpstr>Geschiedenis van ontstaan van het leven op aarde</vt:lpstr>
      <vt:lpstr>Ontstaan heterotrofe eukaryoot: mitochondrium</vt:lpstr>
      <vt:lpstr>Ontstaan heterotrofe eukaryoot: bladgroenkorrel én mitochondrium  Bekijk de animatie op Bioplek (klik hier voor de tablet of iPad).  </vt:lpstr>
      <vt:lpstr>MAKEN OPDRACHTEN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Stof 5 De celorganellen Plantencellen en hun organellen  1</dc:title>
  <dc:creator>biobertus</dc:creator>
  <cp:lastModifiedBy>biobertus</cp:lastModifiedBy>
  <cp:revision>3</cp:revision>
  <dcterms:created xsi:type="dcterms:W3CDTF">2014-12-15T11:03:06Z</dcterms:created>
  <dcterms:modified xsi:type="dcterms:W3CDTF">2014-12-15T11:22:42Z</dcterms:modified>
</cp:coreProperties>
</file>